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447" r:id="rId2"/>
    <p:sldId id="261" r:id="rId3"/>
    <p:sldId id="268" r:id="rId4"/>
    <p:sldId id="456" r:id="rId5"/>
    <p:sldId id="457" r:id="rId6"/>
    <p:sldId id="458" r:id="rId7"/>
    <p:sldId id="459" r:id="rId8"/>
    <p:sldId id="460" r:id="rId9"/>
    <p:sldId id="461" r:id="rId10"/>
    <p:sldId id="462" r:id="rId11"/>
    <p:sldId id="446" r:id="rId12"/>
    <p:sldId id="443" r:id="rId13"/>
    <p:sldId id="445" r:id="rId14"/>
    <p:sldId id="441" r:id="rId15"/>
    <p:sldId id="450" r:id="rId16"/>
    <p:sldId id="417" r:id="rId17"/>
    <p:sldId id="455" r:id="rId18"/>
    <p:sldId id="430" r:id="rId19"/>
    <p:sldId id="418" r:id="rId20"/>
    <p:sldId id="419" r:id="rId21"/>
    <p:sldId id="431" r:id="rId22"/>
    <p:sldId id="451" r:id="rId23"/>
    <p:sldId id="452" r:id="rId24"/>
    <p:sldId id="453" r:id="rId25"/>
    <p:sldId id="420" r:id="rId26"/>
    <p:sldId id="422" r:id="rId27"/>
    <p:sldId id="424" r:id="rId28"/>
    <p:sldId id="425" r:id="rId29"/>
    <p:sldId id="454" r:id="rId30"/>
    <p:sldId id="426" r:id="rId31"/>
    <p:sldId id="428" r:id="rId32"/>
  </p:sldIdLst>
  <p:sldSz cx="9144000" cy="6858000" type="screen4x3"/>
  <p:notesSz cx="6797675" cy="9929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66"/>
    <a:srgbClr val="CCFFFF"/>
    <a:srgbClr val="66FF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10" autoAdjust="0"/>
    <p:restoredTop sz="94646" autoAdjust="0"/>
  </p:normalViewPr>
  <p:slideViewPr>
    <p:cSldViewPr>
      <p:cViewPr varScale="1">
        <p:scale>
          <a:sx n="77" d="100"/>
          <a:sy n="77" d="100"/>
        </p:scale>
        <p:origin x="12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69680056601528"/>
          <c:y val="4.0779124618236968E-2"/>
          <c:w val="0.56513029409053073"/>
          <c:h val="0.8574348782975572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fld id="{D6969288-A3D1-4A22-B801-FC656BCE0C77}" type="CATEGORYNAME">
                      <a:rPr lang="ru-RU" sz="1400"/>
                      <a:pPr/>
                      <a:t>[ИМЯ КАТЕГОРИИ]</a:t>
                    </a:fld>
                    <a:r>
                      <a:rPr lang="ru-RU" sz="1400" baseline="0" dirty="0"/>
                      <a:t> </a:t>
                    </a:r>
                    <a:r>
                      <a:rPr lang="ru-RU" sz="1400" baseline="0" dirty="0" smtClean="0"/>
                      <a:t>-</a:t>
                    </a:r>
                    <a:fld id="{F2813C10-CDC7-44B1-9F9C-C8E19F1D1259}" type="VALUE">
                      <a:rPr lang="ru-RU" sz="1400" baseline="0" smtClean="0"/>
                      <a:pPr/>
                      <a:t>[ЗНАЧЕНИЕ]</a:t>
                    </a:fld>
                    <a:r>
                      <a:rPr lang="ru-RU" sz="1400" b="1" i="0" u="none" strike="noStrike" kern="1200" baseline="0" dirty="0" smtClean="0"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млн.руб.</a:t>
                    </a:r>
                  </a:p>
                </c:rich>
              </c:tx>
              <c:dLblPos val="ctr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40D-40A1-B0E0-1A7DC201E0F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fld id="{D8F9F74B-9E4B-4A02-9F8A-8DD038AF6A49}" type="CATEGORYNAME">
                      <a:rPr lang="ru-RU" sz="1400" smtClean="0"/>
                      <a:pPr>
                        <a:def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sz="1400" dirty="0" smtClean="0"/>
                      <a:t>-</a:t>
                    </a:r>
                    <a:r>
                      <a:rPr lang="ru-RU" sz="1400" baseline="0" dirty="0" smtClean="0"/>
                      <a:t> </a:t>
                    </a:r>
                    <a:fld id="{A24441C3-E549-4DF2-863E-9483088AC16D}" type="VALUE">
                      <a:rPr lang="ru-RU" sz="1400" baseline="0" smtClean="0"/>
                      <a:pPr>
                        <a:def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ru-RU" sz="1400" baseline="0" dirty="0" smtClean="0"/>
                      <a:t> </a:t>
                    </a:r>
                    <a:r>
                      <a:rPr lang="ru-RU" sz="1400" b="1" i="0" u="none" strike="noStrike" kern="1200" baseline="0" dirty="0" smtClean="0">
                        <a:solidFill>
                          <a:sysClr val="windowText" lastClr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млн.руб.</a:t>
                    </a:r>
                  </a:p>
                </c:rich>
              </c:tx>
              <c:spPr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c:spPr>
              <c:dLblPos val="ctr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0D-40A1-B0E0-1A7DC201E0F0}"/>
                </c:ext>
              </c:extLst>
            </c:dLbl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1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2"/>
                <c:pt idx="0">
                  <c:v>Собственные доходы</c:v>
                </c:pt>
                <c:pt idx="1">
                  <c:v>Межбюджетные трансферты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500.4</c:v>
                </c:pt>
                <c:pt idx="1">
                  <c:v>1541.4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57-4D8F-884B-49D9D53137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dLbls>
            <c:dLbl>
              <c:idx val="0"/>
              <c:layout>
                <c:manualLayout>
                  <c:x val="-5.3505558625484645E-2"/>
                  <c:y val="-2.65338109697879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57-4D8F-884B-49D9D5313793}"/>
                </c:ext>
              </c:extLst>
            </c:dLbl>
            <c:dLbl>
              <c:idx val="1"/>
              <c:layout>
                <c:manualLayout>
                  <c:x val="-4.48756298149229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257-4D8F-884B-49D9D5313793}"/>
                </c:ext>
              </c:extLst>
            </c:dLbl>
            <c:dLbl>
              <c:idx val="2"/>
              <c:layout>
                <c:manualLayout>
                  <c:x val="-4.660161557703508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57-4D8F-884B-49D9D5313793}"/>
                </c:ext>
              </c:extLst>
            </c:dLbl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Собственные 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7257-4D8F-884B-49D9D5313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b"/>
      <c:legendEntry>
        <c:idx val="2"/>
        <c:delete val="1"/>
      </c:legendEntry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84624429575298"/>
          <c:y val="0.1163589092806914"/>
          <c:w val="0.82656263918617279"/>
          <c:h val="0.8451255371790967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</c:spPr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010D-4B43-AE50-121935D7C84A}"/>
              </c:ext>
            </c:extLst>
          </c:dPt>
          <c:dLbls>
            <c:dLbl>
              <c:idx val="0"/>
              <c:layout>
                <c:manualLayout>
                  <c:x val="-5.4053839326452333E-3"/>
                  <c:y val="-2.7777583358996608E-2"/>
                </c:manualLayout>
              </c:layout>
              <c:tx>
                <c:rich>
                  <a:bodyPr/>
                  <a:lstStyle/>
                  <a:p>
                    <a:fld id="{AB646ED4-3465-49EC-9E63-FD3DADEFDF8D}" type="CATEGORYNAME">
                      <a:rPr lang="ru-RU" smtClean="0"/>
                      <a:pPr/>
                      <a:t>[ИМЯ КАТЕГОРИИ]</a:t>
                    </a:fld>
                    <a:r>
                      <a:rPr lang="ru-RU" dirty="0" smtClean="0"/>
                      <a:t>-</a:t>
                    </a:r>
                    <a:fld id="{3488C348-AFC5-4958-97E6-95BB0D6FBAC5}" type="VALUE">
                      <a:rPr lang="ru-RU" baseline="0" smtClean="0"/>
                      <a:pPr/>
                      <a:t>[ЗНАЧЕНИЕ]</a:t>
                    </a:fld>
                    <a:endParaRPr lang="ru-RU" dirty="0" smtClean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0D-4B43-AE50-121935D7C84A}"/>
                </c:ext>
              </c:extLst>
            </c:dLbl>
            <c:dLbl>
              <c:idx val="1"/>
              <c:layout>
                <c:manualLayout>
                  <c:x val="-1.8017946442150758E-3"/>
                  <c:y val="-2.7777583358996608E-2"/>
                </c:manualLayout>
              </c:layout>
              <c:tx>
                <c:rich>
                  <a:bodyPr/>
                  <a:lstStyle/>
                  <a:p>
                    <a:fld id="{1F171817-002E-41CB-8318-3637A0F9635A}" type="CATEGORYNAME">
                      <a:rPr lang="ru-RU" smtClean="0"/>
                      <a:pPr/>
                      <a:t>[ИМЯ КАТЕГОРИИ]</a:t>
                    </a:fld>
                    <a:r>
                      <a:rPr lang="ru-RU" dirty="0" smtClean="0"/>
                      <a:t> -</a:t>
                    </a:r>
                    <a:r>
                      <a:rPr lang="ru-RU" baseline="0" dirty="0" smtClean="0"/>
                      <a:t> </a:t>
                    </a:r>
                    <a:fld id="{680A2951-CC91-4320-825D-CE6C3E1237E2}" type="VALUE">
                      <a:rPr lang="ru-RU" baseline="0"/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0D-4B43-AE50-121935D7C84A}"/>
                </c:ext>
              </c:extLst>
            </c:dLbl>
            <c:dLbl>
              <c:idx val="2"/>
              <c:layout>
                <c:manualLayout>
                  <c:x val="-3.4179670101728414E-3"/>
                  <c:y val="-1.1732958712136601E-2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0D-4B43-AE50-121935D7C84A}"/>
                </c:ext>
              </c:extLst>
            </c:dLbl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448</c:v>
                </c:pt>
                <c:pt idx="1">
                  <c:v>52.4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0D-4B43-AE50-121935D7C84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доходы</c:v>
                </c:pt>
                <c:pt idx="1">
                  <c:v>Неналоговые 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7-010D-4B43-AE50-121935D7C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6A-43E4-B059-D3A7E2D2891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7B-4303-924F-0F8E4D19815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6A-43E4-B059-D3A7E2D2891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6A-43E4-B059-D3A7E2D2891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3C6A-43E4-B059-D3A7E2D2891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6A-43E4-B059-D3A7E2D2891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C6A-43E4-B059-D3A7E2D28919}"/>
              </c:ext>
            </c:extLst>
          </c:dPt>
          <c:dLbls>
            <c:dLbl>
              <c:idx val="0"/>
              <c:layout>
                <c:manualLayout>
                  <c:x val="-0.12333950333249673"/>
                  <c:y val="-0.165063568435416"/>
                </c:manualLayout>
              </c:layout>
              <c:tx>
                <c:rich>
                  <a:bodyPr/>
                  <a:lstStyle/>
                  <a:p>
                    <a:fld id="{8C228993-4E06-46EE-97F4-BC2B84F82C1B}" type="CATEGORYNAME">
                      <a:rPr lang="ru-RU" sz="14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[ИМЯ КАТЕГОРИИ]</a:t>
                    </a:fld>
                    <a:r>
                      <a:rPr lang="ru-RU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B4D6CD85-7BBB-44E0-B2B8-DBF97CD11BE0}" type="PERCENTAGE">
                      <a:rPr lang="ru-RU" baseline="0"/>
                      <a:pPr/>
                      <a:t>[ПРОЦЕНТ]</a:t>
                    </a:fld>
                    <a:endParaRPr lang="ru-RU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700928941618578E-2"/>
                      <c:h val="7.28540845888918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C6A-43E4-B059-D3A7E2D28919}"/>
                </c:ext>
              </c:extLst>
            </c:dLbl>
            <c:dLbl>
              <c:idx val="2"/>
              <c:layout>
                <c:manualLayout>
                  <c:x val="7.7354952763533094E-3"/>
                  <c:y val="4.879817484666945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6A-43E4-B059-D3A7E2D28919}"/>
                </c:ext>
              </c:extLst>
            </c:dLbl>
            <c:dLbl>
              <c:idx val="3"/>
              <c:layout>
                <c:manualLayout>
                  <c:x val="7.7354952763533094E-3"/>
                  <c:y val="5.29853876634789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6A-43E4-B059-D3A7E2D28919}"/>
                </c:ext>
              </c:extLst>
            </c:dLbl>
            <c:dLbl>
              <c:idx val="4"/>
              <c:layout>
                <c:manualLayout>
                  <c:x val="2.630068393960124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6A-43E4-B059-D3A7E2D28919}"/>
                </c:ext>
              </c:extLst>
            </c:dLbl>
            <c:dLbl>
              <c:idx val="5"/>
              <c:layout>
                <c:manualLayout>
                  <c:x val="4.6412971658119861E-2"/>
                  <c:y val="-6.783434319263676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6A-43E4-B059-D3A7E2D28919}"/>
                </c:ext>
              </c:extLst>
            </c:dLbl>
            <c:dLbl>
              <c:idx val="6"/>
              <c:layout>
                <c:manualLayout>
                  <c:x val="0.15006860836125421"/>
                  <c:y val="3.3525477226177113E-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C6A-43E4-B059-D3A7E2D28919}"/>
                </c:ext>
              </c:extLst>
            </c:dLbl>
            <c:numFmt formatCode="General" sourceLinked="0"/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norm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Лист1!$A$2:$A$8</c:f>
              <c:strCache>
                <c:ptCount val="7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Доходы от оказания платных услуг</c:v>
                </c:pt>
                <c:pt idx="3">
                  <c:v>Налог на имущество</c:v>
                </c:pt>
                <c:pt idx="4">
                  <c:v>Дохды от использования и продажи имущества</c:v>
                </c:pt>
                <c:pt idx="5">
                  <c:v>Акцизы</c:v>
                </c:pt>
                <c:pt idx="6">
                  <c:v>Госпошлина,штрафы,прочие доходы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72.099999999999994</c:v>
                </c:pt>
                <c:pt idx="1">
                  <c:v>9</c:v>
                </c:pt>
                <c:pt idx="2">
                  <c:v>7.4</c:v>
                </c:pt>
                <c:pt idx="3">
                  <c:v>3.9</c:v>
                </c:pt>
                <c:pt idx="4">
                  <c:v>2.6</c:v>
                </c:pt>
                <c:pt idx="5">
                  <c:v>2.5</c:v>
                </c:pt>
                <c:pt idx="6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6A-43E4-B059-D3A7E2D28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39308741523846"/>
          <c:y val="4.4602455216583708E-2"/>
          <c:w val="0.33678653151599142"/>
          <c:h val="0.89755823188965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134-4D6B-9DB4-D111622377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34-4D6B-9DB4-D111622377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134-4D6B-9DB4-D111622377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34-4D6B-9DB4-D111622377C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F6EDC61-9C54-45F4-B9EA-BD15B17AF39F}" type="CATEGORYNAME">
                      <a:rPr lang="ru-RU" smtClean="0"/>
                      <a:pPr/>
                      <a:t>[ИМЯ КАТЕГОРИИ]</a:t>
                    </a:fld>
                    <a:r>
                      <a:rPr lang="ru-RU" smtClean="0"/>
                      <a:t>-</a:t>
                    </a:r>
                    <a:r>
                      <a:rPr lang="ru-RU" baseline="0" smtClean="0"/>
                      <a:t> </a:t>
                    </a:r>
                    <a:fld id="{F5D659BA-2DEE-4D9F-82D7-FD7761581615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134-4D6B-9DB4-D111622377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F2C7811-147E-4FB4-BD7B-CC7BAD44D0FF}" type="CATEGORYNAME">
                      <a:rPr lang="ru-RU" smtClean="0"/>
                      <a:pPr/>
                      <a:t>[ИМЯ КАТЕГОРИИ]</a:t>
                    </a:fld>
                    <a:r>
                      <a:rPr lang="ru-RU" smtClean="0"/>
                      <a:t>-</a:t>
                    </a:r>
                    <a:r>
                      <a:rPr lang="ru-RU" baseline="0" smtClean="0"/>
                      <a:t> </a:t>
                    </a:r>
                    <a:fld id="{59A44BAB-22B1-4D8A-B51C-9619957F30E5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134-4D6B-9DB4-D111622377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0B95F02-573D-4D58-B802-E41AFC9A98A5}" type="CATEGORYNAME">
                      <a:rPr lang="ru-RU" smtClean="0"/>
                      <a:pPr/>
                      <a:t>[ИМЯ КАТЕГОРИИ]</a:t>
                    </a:fld>
                    <a:r>
                      <a:rPr lang="ru-RU" smtClean="0"/>
                      <a:t>-</a:t>
                    </a:r>
                    <a:r>
                      <a:rPr lang="ru-RU" baseline="0" smtClean="0"/>
                      <a:t> </a:t>
                    </a:r>
                    <a:fld id="{DB3168CE-DBEF-457C-A40C-D871573D3357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134-4D6B-9DB4-D111622377C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C0C0153-A099-45F8-8118-5C2970828E5B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 </a:t>
                    </a:r>
                    <a:r>
                      <a:rPr lang="ru-RU" baseline="0" smtClean="0"/>
                      <a:t>-</a:t>
                    </a:r>
                    <a:fld id="{66F76298-E678-4B36-95D9-4FFED57C7698}" type="VALUE">
                      <a:rPr lang="ru-RU" baseline="0" smtClean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dLblPos val="outEnd"/>
              <c:showLegendKey val="1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134-4D6B-9DB4-D111622377C7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352.3</c:v>
                </c:pt>
                <c:pt idx="1">
                  <c:v>541.6</c:v>
                </c:pt>
                <c:pt idx="2">
                  <c:v>635.29999999999995</c:v>
                </c:pt>
                <c:pt idx="3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34-4D6B-9DB4-D111622377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754534583876646"/>
          <c:y val="0.24308270501006587"/>
          <c:w val="0.32317205982960956"/>
          <c:h val="0.434336887853673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glow rad="127000">
                  <a:schemeClr val="bg1"/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2041.9</c:v>
                </c:pt>
                <c:pt idx="1">
                  <c:v>2077.6</c:v>
                </c:pt>
                <c:pt idx="2">
                  <c:v>1731.4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76-4093-9238-5295DC8D93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5">
                <a:lumMod val="5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2046.9</c:v>
                </c:pt>
                <c:pt idx="1">
                  <c:v>2077.6</c:v>
                </c:pt>
                <c:pt idx="2">
                  <c:v>1731.4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76-4093-9238-5295DC8D93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 (-)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2027 год</c:v>
                </c:pt>
                <c:pt idx="2">
                  <c:v>2028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16-49DD-B418-838E922FCD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173413504"/>
        <c:axId val="173415040"/>
      </c:barChart>
      <c:catAx>
        <c:axId val="17341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3415040"/>
        <c:crosses val="autoZero"/>
        <c:auto val="1"/>
        <c:lblAlgn val="ctr"/>
        <c:lblOffset val="100"/>
        <c:noMultiLvlLbl val="0"/>
      </c:catAx>
      <c:valAx>
        <c:axId val="173415040"/>
        <c:scaling>
          <c:orientation val="minMax"/>
          <c:min val="1000"/>
        </c:scaling>
        <c:delete val="1"/>
        <c:axPos val="l"/>
        <c:majorGridlines>
          <c:spPr>
            <a:ln w="9525" cap="sq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7341350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view3D>
      <c:rotX val="75"/>
      <c:rotY val="82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594348369544632E-2"/>
          <c:w val="1"/>
          <c:h val="0.9840565163045537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 млн.руб.</c:v>
                </c:pt>
              </c:strCache>
            </c:strRef>
          </c:tx>
          <c:dPt>
            <c:idx val="1"/>
            <c:bubble3D val="0"/>
            <c:explosion val="20"/>
            <c:extLst>
              <c:ext xmlns:c16="http://schemas.microsoft.com/office/drawing/2014/chart" uri="{C3380CC4-5D6E-409C-BE32-E72D297353CC}">
                <c16:uniqueId val="{00000000-A4FC-4794-9EFA-56CFA7C0BB40}"/>
              </c:ext>
            </c:extLst>
          </c:dPt>
          <c:dLbls>
            <c:dLbl>
              <c:idx val="0"/>
              <c:layout>
                <c:manualLayout>
                  <c:x val="-6.9922572178477693E-2"/>
                  <c:y val="-4.3765634700925593E-2"/>
                </c:manualLayout>
              </c:layout>
              <c:tx>
                <c:rich>
                  <a:bodyPr/>
                  <a:lstStyle/>
                  <a:p>
                    <a:r>
                      <a:rPr lang="ru-RU" sz="1900" b="1" baseline="0" dirty="0" smtClean="0"/>
                      <a:t>Расходы в рамках муниципальных программ</a:t>
                    </a:r>
                    <a:r>
                      <a:rPr lang="ru-RU" sz="1900" b="1" baseline="0" dirty="0"/>
                      <a:t>
</a:t>
                    </a:r>
                    <a:r>
                      <a:rPr lang="ru-RU" sz="1900" b="1" baseline="0" dirty="0" smtClean="0"/>
                      <a:t>95,6%</a:t>
                    </a:r>
                    <a:endParaRPr lang="ru-RU" sz="1900" b="1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FC-4794-9EFA-56CFA7C0BB40}"/>
                </c:ext>
              </c:extLst>
            </c:dLbl>
            <c:dLbl>
              <c:idx val="1"/>
              <c:layout>
                <c:manualLayout>
                  <c:x val="2.9431758530183802E-2"/>
                  <c:y val="-0.18406170385509196"/>
                </c:manualLayout>
              </c:layout>
              <c:tx>
                <c:rich>
                  <a:bodyPr/>
                  <a:lstStyle/>
                  <a:p>
                    <a:r>
                      <a:rPr lang="ru-RU" sz="1850" dirty="0" err="1" smtClean="0"/>
                      <a:t>Непрограмм-ные</a:t>
                    </a:r>
                    <a:r>
                      <a:rPr lang="ru-RU" sz="1850" dirty="0" smtClean="0"/>
                      <a:t> </a:t>
                    </a:r>
                    <a:r>
                      <a:rPr lang="ru-RU" sz="1850" dirty="0"/>
                      <a:t>расходы</a:t>
                    </a:r>
                    <a:r>
                      <a:rPr lang="ru-RU" dirty="0"/>
                      <a:t>
</a:t>
                    </a:r>
                    <a:r>
                      <a:rPr lang="ru-RU" dirty="0" smtClean="0"/>
                      <a:t>4,4%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FC-4794-9EFA-56CFA7C0BB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="1" baseline="0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 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1339.2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FC-4794-9EFA-56CFA7C0BB4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3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290845886442732"/>
          <c:y val="0.38871473354232045"/>
          <c:w val="0.5573580533024336"/>
          <c:h val="0.29937304075235138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4745">
              <a:solidFill>
                <a:srgbClr val="000000"/>
              </a:solidFill>
              <a:prstDash val="solid"/>
            </a:ln>
          </c:spPr>
          <c:explosion val="16"/>
          <c:dPt>
            <c:idx val="1"/>
            <c:bubble3D val="0"/>
            <c:spPr>
              <a:solidFill>
                <a:srgbClr val="993366"/>
              </a:solidFill>
              <a:ln w="1474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DBCF-4DCF-A5E9-31C51061E043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474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DBCF-4DCF-A5E9-31C51061E043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474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DBCF-4DCF-A5E9-31C51061E043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474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DBCF-4DCF-A5E9-31C51061E043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474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DBCF-4DCF-A5E9-31C51061E043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474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DBCF-4DCF-A5E9-31C51061E043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474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DBCF-4DCF-A5E9-31C51061E043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4745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DBCF-4DCF-A5E9-31C51061E043}"/>
              </c:ext>
            </c:extLst>
          </c:dPt>
          <c:dLbls>
            <c:dLbl>
              <c:idx val="0"/>
              <c:layout>
                <c:manualLayout>
                  <c:x val="-1.8403541294450966E-2"/>
                  <c:y val="-0.18366536477017098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1300" baseline="0" dirty="0" smtClean="0"/>
                      <a:t>Общегосударственные </a:t>
                    </a:r>
                    <a:r>
                      <a:rPr lang="ru-RU" sz="1300" baseline="0" dirty="0"/>
                      <a:t>вопросы </a:t>
                    </a:r>
                    <a:r>
                      <a:rPr lang="ru-RU" sz="1300" baseline="0" dirty="0" smtClean="0"/>
                      <a:t>6,6% </a:t>
                    </a:r>
                    <a:r>
                      <a:rPr lang="ru-RU" sz="1300" baseline="0" dirty="0"/>
                      <a:t>
</a:t>
                    </a:r>
                    <a:r>
                      <a:rPr lang="ru-RU" sz="1300" baseline="0" dirty="0" smtClean="0"/>
                      <a:t>(134,6 </a:t>
                    </a:r>
                    <a:r>
                      <a:rPr lang="ru-RU" sz="1300" baseline="0" dirty="0"/>
                      <a:t>млн.руб.)</a:t>
                    </a:r>
                  </a:p>
                </c:rich>
              </c:tx>
              <c:spPr>
                <a:noFill/>
                <a:ln w="29492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BCF-4DCF-A5E9-31C51061E043}"/>
                </c:ext>
              </c:extLst>
            </c:dLbl>
            <c:dLbl>
              <c:idx val="1"/>
              <c:layout>
                <c:manualLayout>
                  <c:x val="0.10154756107310137"/>
                  <c:y val="-0.16949724007669331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1300" baseline="0" dirty="0" err="1"/>
                      <a:t>Нац</a:t>
                    </a:r>
                    <a:r>
                      <a:rPr lang="ru-RU" sz="1300" baseline="0" dirty="0"/>
                      <a:t>. безопасность и </a:t>
                    </a:r>
                    <a:r>
                      <a:rPr lang="ru-RU" sz="1300" baseline="0" dirty="0" err="1"/>
                      <a:t>правоохранит</a:t>
                    </a:r>
                    <a:r>
                      <a:rPr lang="ru-RU" sz="1300" baseline="0" dirty="0"/>
                      <a:t>. деятельность </a:t>
                    </a:r>
                    <a:r>
                      <a:rPr lang="ru-RU" sz="1300" baseline="0" dirty="0" smtClean="0"/>
                      <a:t>0,2% </a:t>
                    </a:r>
                    <a:r>
                      <a:rPr lang="ru-RU" sz="1300" baseline="0" dirty="0"/>
                      <a:t>
</a:t>
                    </a:r>
                    <a:r>
                      <a:rPr lang="ru-RU" sz="1300" baseline="0" dirty="0" smtClean="0"/>
                      <a:t>(4,2 млн.руб</a:t>
                    </a:r>
                    <a:r>
                      <a:rPr lang="ru-RU" sz="1300" baseline="0" dirty="0"/>
                      <a:t>.)</a:t>
                    </a:r>
                  </a:p>
                </c:rich>
              </c:tx>
              <c:spPr>
                <a:noFill/>
                <a:ln w="29492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CF-4DCF-A5E9-31C51061E043}"/>
                </c:ext>
              </c:extLst>
            </c:dLbl>
            <c:dLbl>
              <c:idx val="2"/>
              <c:layout>
                <c:manualLayout>
                  <c:x val="0.18989136594533518"/>
                  <c:y val="-0.1090878285172790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1300" baseline="0" dirty="0"/>
                      <a:t>Национальная экономика </a:t>
                    </a:r>
                    <a:r>
                      <a:rPr lang="ru-RU" sz="1300" baseline="0" dirty="0" smtClean="0"/>
                      <a:t>7,7%</a:t>
                    </a:r>
                    <a:r>
                      <a:rPr lang="ru-RU" sz="1300" baseline="0" dirty="0"/>
                      <a:t>
 </a:t>
                    </a:r>
                    <a:r>
                      <a:rPr lang="ru-RU" sz="1300" baseline="0" dirty="0" smtClean="0"/>
                      <a:t>(158,0 </a:t>
                    </a:r>
                    <a:r>
                      <a:rPr lang="ru-RU" sz="1300" baseline="0" dirty="0"/>
                      <a:t>млн.руб.)</a:t>
                    </a:r>
                  </a:p>
                </c:rich>
              </c:tx>
              <c:spPr>
                <a:noFill/>
                <a:ln w="29492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CF-4DCF-A5E9-31C51061E043}"/>
                </c:ext>
              </c:extLst>
            </c:dLbl>
            <c:dLbl>
              <c:idx val="3"/>
              <c:layout>
                <c:manualLayout>
                  <c:x val="0.10390127054043553"/>
                  <c:y val="4.2132978276776539E-4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1300" baseline="0" dirty="0"/>
                      <a:t>ЖКХ 18,8</a:t>
                    </a:r>
                    <a:r>
                      <a:rPr lang="ru-RU" sz="1300" baseline="0" dirty="0" smtClean="0"/>
                      <a:t>%</a:t>
                    </a:r>
                    <a:r>
                      <a:rPr lang="ru-RU" sz="1300" baseline="0" dirty="0"/>
                      <a:t>
</a:t>
                    </a:r>
                    <a:r>
                      <a:rPr lang="ru-RU" sz="1300" baseline="0" dirty="0" smtClean="0"/>
                      <a:t>(383,8 </a:t>
                    </a:r>
                    <a:r>
                      <a:rPr lang="ru-RU" sz="1300" baseline="0" dirty="0"/>
                      <a:t>млн.руб.)</a:t>
                    </a:r>
                  </a:p>
                </c:rich>
              </c:tx>
              <c:spPr>
                <a:noFill/>
                <a:ln w="29492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CF-4DCF-A5E9-31C51061E04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CF-4DCF-A5E9-31C51061E043}"/>
                </c:ext>
              </c:extLst>
            </c:dLbl>
            <c:dLbl>
              <c:idx val="5"/>
              <c:layout>
                <c:manualLayout>
                  <c:x val="6.2764506083274801E-2"/>
                  <c:y val="0.10818944881889764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1300" baseline="0" dirty="0"/>
                      <a:t>Образование </a:t>
                    </a:r>
                    <a:r>
                      <a:rPr lang="ru-RU" sz="1300" baseline="0" dirty="0" smtClean="0"/>
                      <a:t>39,3%</a:t>
                    </a:r>
                    <a:r>
                      <a:rPr lang="ru-RU" sz="1300" baseline="0" dirty="0"/>
                      <a:t>
</a:t>
                    </a:r>
                    <a:r>
                      <a:rPr lang="ru-RU" sz="1300" baseline="0" dirty="0" smtClean="0"/>
                      <a:t>(804,7 </a:t>
                    </a:r>
                    <a:r>
                      <a:rPr lang="ru-RU" sz="1300" baseline="0" dirty="0"/>
                      <a:t>млн.руб.)</a:t>
                    </a:r>
                  </a:p>
                </c:rich>
              </c:tx>
              <c:spPr>
                <a:noFill/>
                <a:ln w="29492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CF-4DCF-A5E9-31C51061E043}"/>
                </c:ext>
              </c:extLst>
            </c:dLbl>
            <c:dLbl>
              <c:idx val="6"/>
              <c:layout>
                <c:manualLayout>
                  <c:x val="-5.1656546124746107E-2"/>
                  <c:y val="0.14531124062248169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/>
                      <a:t>Культура </a:t>
                    </a:r>
                    <a:r>
                      <a:rPr lang="ru-RU" sz="1300" baseline="0" dirty="0" smtClean="0"/>
                      <a:t>6,6% (135,0 млн.руб</a:t>
                    </a:r>
                    <a:r>
                      <a:rPr lang="ru-RU" sz="1300" baseline="0" dirty="0"/>
                      <a:t>.)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CF-4DCF-A5E9-31C51061E043}"/>
                </c:ext>
              </c:extLst>
            </c:dLbl>
            <c:dLbl>
              <c:idx val="7"/>
              <c:layout>
                <c:manualLayout>
                  <c:x val="-8.9231311363857382E-2"/>
                  <c:y val="0.1017526849115275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1300" baseline="0" dirty="0"/>
                      <a:t>Социальная политика
</a:t>
                    </a:r>
                    <a:r>
                      <a:rPr lang="ru-RU" sz="1300" baseline="0" dirty="0" smtClean="0"/>
                      <a:t>14,6%  </a:t>
                    </a:r>
                    <a:r>
                      <a:rPr lang="ru-RU" sz="1300" baseline="0" dirty="0"/>
                      <a:t>
(</a:t>
                    </a:r>
                    <a:r>
                      <a:rPr lang="ru-RU" sz="1300" baseline="0" dirty="0" smtClean="0"/>
                      <a:t>299,4 </a:t>
                    </a:r>
                    <a:r>
                      <a:rPr lang="ru-RU" sz="1300" baseline="0" dirty="0"/>
                      <a:t>млн.руб.)      </a:t>
                    </a:r>
                  </a:p>
                </c:rich>
              </c:tx>
              <c:spPr>
                <a:noFill/>
                <a:ln w="29492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BCF-4DCF-A5E9-31C51061E043}"/>
                </c:ext>
              </c:extLst>
            </c:dLbl>
            <c:dLbl>
              <c:idx val="8"/>
              <c:layout>
                <c:manualLayout>
                  <c:x val="-0.21299777934433156"/>
                  <c:y val="-2.9377828755657556E-2"/>
                </c:manualLayout>
              </c:layout>
              <c:tx>
                <c:rich>
                  <a:bodyPr/>
                  <a:lstStyle/>
                  <a:p>
                    <a:pPr>
                      <a:defRPr sz="1300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 sz="1300" baseline="0" dirty="0"/>
                      <a:t>Физическая
культура и 
спорт
</a:t>
                    </a:r>
                    <a:r>
                      <a:rPr lang="ru-RU" sz="1300" baseline="0" dirty="0" smtClean="0"/>
                      <a:t>5,9% </a:t>
                    </a:r>
                    <a:r>
                      <a:rPr lang="ru-RU" sz="1300" baseline="0" dirty="0"/>
                      <a:t>
</a:t>
                    </a:r>
                    <a:r>
                      <a:rPr lang="ru-RU" sz="1300" baseline="0" dirty="0" smtClean="0"/>
                      <a:t>(121,5 млн.руб</a:t>
                    </a:r>
                    <a:r>
                      <a:rPr lang="ru-RU" sz="1300" baseline="0" dirty="0"/>
                      <a:t>.)</a:t>
                    </a:r>
                  </a:p>
                </c:rich>
              </c:tx>
              <c:spPr>
                <a:noFill/>
                <a:ln w="29492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BCF-4DCF-A5E9-31C51061E043}"/>
                </c:ext>
              </c:extLst>
            </c:dLbl>
            <c:dLbl>
              <c:idx val="9"/>
              <c:layout>
                <c:manualLayout>
                  <c:x val="-9.4872255591398114E-2"/>
                  <c:y val="-0.1828432156100601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BCF-4DCF-A5E9-31C51061E043}"/>
                </c:ext>
              </c:extLst>
            </c:dLbl>
            <c:numFmt formatCode="0%" sourceLinked="0"/>
            <c:spPr>
              <a:noFill/>
              <a:ln w="29492">
                <a:noFill/>
              </a:ln>
            </c:spPr>
            <c:txPr>
              <a:bodyPr/>
              <a:lstStyle/>
              <a:p>
                <a:pPr>
                  <a:defRPr sz="1300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Лист1!$A$1:$A$10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правоохранит.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средлы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</c:strCache>
            </c:strRef>
          </c:cat>
          <c:val>
            <c:numRef>
              <c:f>Лист1!$B$1:$B$10</c:f>
              <c:numCache>
                <c:formatCode>General</c:formatCode>
                <c:ptCount val="10"/>
                <c:pt idx="0">
                  <c:v>134.6</c:v>
                </c:pt>
                <c:pt idx="1">
                  <c:v>4.2</c:v>
                </c:pt>
                <c:pt idx="2">
                  <c:v>158</c:v>
                </c:pt>
                <c:pt idx="3">
                  <c:v>383.8</c:v>
                </c:pt>
                <c:pt idx="4">
                  <c:v>0.4</c:v>
                </c:pt>
                <c:pt idx="5">
                  <c:v>804.7</c:v>
                </c:pt>
                <c:pt idx="6">
                  <c:v>135</c:v>
                </c:pt>
                <c:pt idx="7">
                  <c:v>299.39999999999998</c:v>
                </c:pt>
                <c:pt idx="8">
                  <c:v>121.5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BCF-4DCF-A5E9-31C51061E04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 w="25382">
          <a:noFill/>
        </a:ln>
      </c:spPr>
    </c:plotArea>
    <c:plotVisOnly val="1"/>
    <c:dispBlanksAs val="zero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929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886C0-A4E8-4920-83A5-BC96DC337E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5B285A-09DB-488B-A469-CB3F6B457C4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2026г.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DD1F19-5954-4755-8A1B-9263A0181190}" type="parTrans" cxnId="{F43C5AAA-D8C9-4C6A-B3B1-5C1B03724B49}">
      <dgm:prSet/>
      <dgm:spPr/>
      <dgm:t>
        <a:bodyPr/>
        <a:lstStyle/>
        <a:p>
          <a:endParaRPr lang="ru-RU"/>
        </a:p>
      </dgm:t>
    </dgm:pt>
    <dgm:pt modelId="{013AE698-EF81-4F63-80DE-EA8B14F7670C}" type="sibTrans" cxnId="{F43C5AAA-D8C9-4C6A-B3B1-5C1B03724B49}">
      <dgm:prSet/>
      <dgm:spPr/>
      <dgm:t>
        <a:bodyPr/>
        <a:lstStyle/>
        <a:p>
          <a:endParaRPr lang="ru-RU"/>
        </a:p>
      </dgm:t>
    </dgm:pt>
    <dgm:pt modelId="{02237605-E75B-48D2-8EB2-CE8B45C6E8FE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53,3 %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7F17B-77CE-4788-9CC2-47251CBEF42D}" type="parTrans" cxnId="{C2C8BEF1-72AB-45FD-91B2-B112AFE47A00}">
      <dgm:prSet/>
      <dgm:spPr/>
      <dgm:t>
        <a:bodyPr/>
        <a:lstStyle/>
        <a:p>
          <a:endParaRPr lang="ru-RU"/>
        </a:p>
      </dgm:t>
    </dgm:pt>
    <dgm:pt modelId="{1B856DBC-159A-4B9F-A744-EF78E2FD16DB}" type="sibTrans" cxnId="{C2C8BEF1-72AB-45FD-91B2-B112AFE47A00}">
      <dgm:prSet/>
      <dgm:spPr/>
      <dgm:t>
        <a:bodyPr/>
        <a:lstStyle/>
        <a:p>
          <a:endParaRPr lang="ru-RU"/>
        </a:p>
      </dgm:t>
    </dgm:pt>
    <dgm:pt modelId="{BC1443A7-18C1-4119-9E44-F2280FD1F643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360,8 млн.руб.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4BE8B2-9DAE-4FF0-AAD8-E42AB5214C73}" type="parTrans" cxnId="{0C57EA9B-DF41-4A76-AB03-404C333372D6}">
      <dgm:prSet/>
      <dgm:spPr/>
      <dgm:t>
        <a:bodyPr/>
        <a:lstStyle/>
        <a:p>
          <a:endParaRPr lang="ru-RU"/>
        </a:p>
      </dgm:t>
    </dgm:pt>
    <dgm:pt modelId="{AF059848-DBE9-403C-A1F8-C54AEB65BE15}" type="sibTrans" cxnId="{0C57EA9B-DF41-4A76-AB03-404C333372D6}">
      <dgm:prSet/>
      <dgm:spPr/>
      <dgm:t>
        <a:bodyPr/>
        <a:lstStyle/>
        <a:p>
          <a:endParaRPr lang="ru-RU"/>
        </a:p>
      </dgm:t>
    </dgm:pt>
    <dgm:pt modelId="{10D0A744-C286-45DC-ABEF-2BF6BE8564C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2027г</a:t>
          </a:r>
          <a:r>
            <a:rPr lang="ru-RU" dirty="0" smtClean="0"/>
            <a:t>.</a:t>
          </a:r>
          <a:endParaRPr lang="ru-RU" dirty="0"/>
        </a:p>
      </dgm:t>
    </dgm:pt>
    <dgm:pt modelId="{572CB05F-BA02-4021-ADE1-5C1057340943}" type="parTrans" cxnId="{6F39FAB9-16AA-47AF-AFDE-88A6105CEDB0}">
      <dgm:prSet/>
      <dgm:spPr/>
      <dgm:t>
        <a:bodyPr/>
        <a:lstStyle/>
        <a:p>
          <a:endParaRPr lang="ru-RU"/>
        </a:p>
      </dgm:t>
    </dgm:pt>
    <dgm:pt modelId="{1808CD5A-A87A-48DA-B543-45C8E11E3EA0}" type="sibTrans" cxnId="{6F39FAB9-16AA-47AF-AFDE-88A6105CEDB0}">
      <dgm:prSet/>
      <dgm:spPr/>
      <dgm:t>
        <a:bodyPr/>
        <a:lstStyle/>
        <a:p>
          <a:endParaRPr lang="ru-RU"/>
        </a:p>
      </dgm:t>
    </dgm:pt>
    <dgm:pt modelId="{5E56BC40-FF95-47F6-8BAB-B89C57540BED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53,6 %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A6D47-0095-4D7C-A1BB-819012788E7F}" type="parTrans" cxnId="{55F1A32E-8CBF-4535-8C3F-7C553FE4806B}">
      <dgm:prSet/>
      <dgm:spPr/>
      <dgm:t>
        <a:bodyPr/>
        <a:lstStyle/>
        <a:p>
          <a:endParaRPr lang="ru-RU"/>
        </a:p>
      </dgm:t>
    </dgm:pt>
    <dgm:pt modelId="{EF09DA7D-17C4-49D2-8741-0F9837C684B6}" type="sibTrans" cxnId="{55F1A32E-8CBF-4535-8C3F-7C553FE4806B}">
      <dgm:prSet/>
      <dgm:spPr/>
      <dgm:t>
        <a:bodyPr/>
        <a:lstStyle/>
        <a:p>
          <a:endParaRPr lang="ru-RU"/>
        </a:p>
      </dgm:t>
    </dgm:pt>
    <dgm:pt modelId="{2ED92EC0-3FC8-4A14-A010-2E4C85FF60F8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398,5 млн.руб</a:t>
          </a:r>
          <a:r>
            <a:rPr lang="ru-RU" b="1" dirty="0" smtClean="0"/>
            <a:t>.</a:t>
          </a:r>
          <a:endParaRPr lang="ru-RU" b="1" dirty="0"/>
        </a:p>
      </dgm:t>
    </dgm:pt>
    <dgm:pt modelId="{C51F6BFF-5CE2-4ADB-B9C8-3D90048E0CA0}" type="parTrans" cxnId="{B0122CE1-7954-4D5D-9141-8DA8C1632777}">
      <dgm:prSet/>
      <dgm:spPr/>
      <dgm:t>
        <a:bodyPr/>
        <a:lstStyle/>
        <a:p>
          <a:endParaRPr lang="ru-RU"/>
        </a:p>
      </dgm:t>
    </dgm:pt>
    <dgm:pt modelId="{2212A4AF-C811-4CCF-A437-F84904413FF4}" type="sibTrans" cxnId="{B0122CE1-7954-4D5D-9141-8DA8C1632777}">
      <dgm:prSet/>
      <dgm:spPr/>
      <dgm:t>
        <a:bodyPr/>
        <a:lstStyle/>
        <a:p>
          <a:endParaRPr lang="ru-RU"/>
        </a:p>
      </dgm:t>
    </dgm:pt>
    <dgm:pt modelId="{3EC76EB8-E13B-4304-AC20-E87526B7895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2028г.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9FDDF4-B689-4706-B4C0-994F34F44559}" type="parTrans" cxnId="{B49C7FC1-7EBD-4BF1-9926-B178A2AB09A2}">
      <dgm:prSet/>
      <dgm:spPr/>
      <dgm:t>
        <a:bodyPr/>
        <a:lstStyle/>
        <a:p>
          <a:endParaRPr lang="ru-RU"/>
        </a:p>
      </dgm:t>
    </dgm:pt>
    <dgm:pt modelId="{ADC73155-C6EA-4A7E-A2D2-6957C317291B}" type="sibTrans" cxnId="{B49C7FC1-7EBD-4BF1-9926-B178A2AB09A2}">
      <dgm:prSet/>
      <dgm:spPr/>
      <dgm:t>
        <a:bodyPr/>
        <a:lstStyle/>
        <a:p>
          <a:endParaRPr lang="ru-RU"/>
        </a:p>
      </dgm:t>
    </dgm:pt>
    <dgm:pt modelId="{02219FC6-912F-45FF-82C3-E57B50153E95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52,7%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E36922-2815-47A8-9B44-99EF1BACCFCA}" type="parTrans" cxnId="{132FAC7E-2D16-4BF7-8753-9692F82A495E}">
      <dgm:prSet/>
      <dgm:spPr/>
      <dgm:t>
        <a:bodyPr/>
        <a:lstStyle/>
        <a:p>
          <a:endParaRPr lang="ru-RU"/>
        </a:p>
      </dgm:t>
    </dgm:pt>
    <dgm:pt modelId="{B0854DCE-FF5C-45D1-B420-C0C0561E84C6}" type="sibTrans" cxnId="{132FAC7E-2D16-4BF7-8753-9692F82A495E}">
      <dgm:prSet/>
      <dgm:spPr/>
      <dgm:t>
        <a:bodyPr/>
        <a:lstStyle/>
        <a:p>
          <a:endParaRPr lang="ru-RU"/>
        </a:p>
      </dgm:t>
    </dgm:pt>
    <dgm:pt modelId="{532AAFDC-13B9-4F5E-BD9B-B7BE712F1C5C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430,2млн.руб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64F95-DB2D-4C1B-B308-D639139FE618}" type="parTrans" cxnId="{15BE85D9-B0E1-41DB-A65D-3DB7986E1440}">
      <dgm:prSet/>
      <dgm:spPr/>
      <dgm:t>
        <a:bodyPr/>
        <a:lstStyle/>
        <a:p>
          <a:endParaRPr lang="ru-RU"/>
        </a:p>
      </dgm:t>
    </dgm:pt>
    <dgm:pt modelId="{63254F15-AB16-4B0B-B813-9483B3C1CAFC}" type="sibTrans" cxnId="{15BE85D9-B0E1-41DB-A65D-3DB7986E1440}">
      <dgm:prSet/>
      <dgm:spPr/>
      <dgm:t>
        <a:bodyPr/>
        <a:lstStyle/>
        <a:p>
          <a:endParaRPr lang="ru-RU"/>
        </a:p>
      </dgm:t>
    </dgm:pt>
    <dgm:pt modelId="{756DBBD2-E0C7-4BFE-95FC-94380F06898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2025г.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6E99CB-71B5-40B9-A600-1830E16845B2}" type="parTrans" cxnId="{03A876A2-EAC9-48FB-97A7-46548C669EAB}">
      <dgm:prSet/>
      <dgm:spPr/>
      <dgm:t>
        <a:bodyPr/>
        <a:lstStyle/>
        <a:p>
          <a:endParaRPr lang="ru-RU"/>
        </a:p>
      </dgm:t>
    </dgm:pt>
    <dgm:pt modelId="{31971A33-4B64-4C31-9FE5-72C42AEAE6E5}" type="sibTrans" cxnId="{03A876A2-EAC9-48FB-97A7-46548C669EAB}">
      <dgm:prSet/>
      <dgm:spPr/>
      <dgm:t>
        <a:bodyPr/>
        <a:lstStyle/>
        <a:p>
          <a:endParaRPr lang="ru-RU"/>
        </a:p>
      </dgm:t>
    </dgm:pt>
    <dgm:pt modelId="{00DB9FB9-DBB8-41BE-8E26-280DBEF3E5D9}">
      <dgm:prSet/>
      <dgm:spPr/>
      <dgm:t>
        <a:bodyPr/>
        <a:lstStyle/>
        <a:p>
          <a:r>
            <a:rPr lang="ru-RU" b="1" smtClean="0">
              <a:latin typeface="Times New Roman" panose="02020603050405020304" pitchFamily="18" charset="0"/>
              <a:cs typeface="Times New Roman" panose="02020603050405020304" pitchFamily="18" charset="0"/>
            </a:rPr>
            <a:t>50,1 %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9BD3F6-525F-4B26-92C0-8282256ACE6D}" type="parTrans" cxnId="{BFD1BAE1-3F35-4831-8E4C-59A9AE5672DC}">
      <dgm:prSet/>
      <dgm:spPr/>
      <dgm:t>
        <a:bodyPr/>
        <a:lstStyle/>
        <a:p>
          <a:endParaRPr lang="ru-RU"/>
        </a:p>
      </dgm:t>
    </dgm:pt>
    <dgm:pt modelId="{8DFC8BD4-0429-4612-9AAF-9B7DBD5F5E23}" type="sibTrans" cxnId="{BFD1BAE1-3F35-4831-8E4C-59A9AE5672DC}">
      <dgm:prSet/>
      <dgm:spPr/>
      <dgm:t>
        <a:bodyPr/>
        <a:lstStyle/>
        <a:p>
          <a:endParaRPr lang="ru-RU"/>
        </a:p>
      </dgm:t>
    </dgm:pt>
    <dgm:pt modelId="{BAF4F40E-719A-4904-87D7-5CCA8E2AA1EB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293,6 млн.руб.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016AD7-40A6-4066-A5EA-7F784DD0B028}" type="parTrans" cxnId="{A753F4AD-C1B5-406D-BE50-27B022A4D0EA}">
      <dgm:prSet/>
      <dgm:spPr/>
      <dgm:t>
        <a:bodyPr/>
        <a:lstStyle/>
        <a:p>
          <a:endParaRPr lang="ru-RU"/>
        </a:p>
      </dgm:t>
    </dgm:pt>
    <dgm:pt modelId="{53F0A04C-2D38-4450-8FAE-8087D52F2E16}" type="sibTrans" cxnId="{A753F4AD-C1B5-406D-BE50-27B022A4D0EA}">
      <dgm:prSet/>
      <dgm:spPr/>
      <dgm:t>
        <a:bodyPr/>
        <a:lstStyle/>
        <a:p>
          <a:endParaRPr lang="ru-RU"/>
        </a:p>
      </dgm:t>
    </dgm:pt>
    <dgm:pt modelId="{A8D52F50-AF88-4999-BD7A-DA5CDD07DD1D}" type="pres">
      <dgm:prSet presAssocID="{6F9886C0-A4E8-4920-83A5-BC96DC337E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FA28F7-2D76-4522-A732-4ECC3FA3AF2B}" type="pres">
      <dgm:prSet presAssocID="{756DBBD2-E0C7-4BFE-95FC-94380F06898D}" presName="composite" presStyleCnt="0"/>
      <dgm:spPr/>
    </dgm:pt>
    <dgm:pt modelId="{67232641-AE3E-4703-9C34-E70C0CC4DACE}" type="pres">
      <dgm:prSet presAssocID="{756DBBD2-E0C7-4BFE-95FC-94380F06898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70007-7F21-4725-A90A-81DC5C767E66}" type="pres">
      <dgm:prSet presAssocID="{756DBBD2-E0C7-4BFE-95FC-94380F06898D}" presName="desTx" presStyleLbl="alignAccFollowNode1" presStyleIdx="0" presStyleCnt="4" custScaleX="112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D245E-7D55-4325-886E-6B43DC694425}" type="pres">
      <dgm:prSet presAssocID="{31971A33-4B64-4C31-9FE5-72C42AEAE6E5}" presName="space" presStyleCnt="0"/>
      <dgm:spPr/>
    </dgm:pt>
    <dgm:pt modelId="{8F6433E2-BF08-4058-8A64-E02F7B2FE83A}" type="pres">
      <dgm:prSet presAssocID="{ED5B285A-09DB-488B-A469-CB3F6B457C49}" presName="composite" presStyleCnt="0"/>
      <dgm:spPr/>
    </dgm:pt>
    <dgm:pt modelId="{F60B229F-5B21-4F21-8215-A1E5C3A242DF}" type="pres">
      <dgm:prSet presAssocID="{ED5B285A-09DB-488B-A469-CB3F6B457C4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F8FE1-15E4-4E63-B9AB-E2F416BCDD02}" type="pres">
      <dgm:prSet presAssocID="{ED5B285A-09DB-488B-A469-CB3F6B457C49}" presName="desTx" presStyleLbl="alignAccFollowNode1" presStyleIdx="1" presStyleCnt="4" custScaleX="115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97119-ED0C-4E68-B866-DAAF21F718FA}" type="pres">
      <dgm:prSet presAssocID="{013AE698-EF81-4F63-80DE-EA8B14F7670C}" presName="space" presStyleCnt="0"/>
      <dgm:spPr/>
    </dgm:pt>
    <dgm:pt modelId="{27B1C0C5-99DA-4844-84C2-B3728A162E9C}" type="pres">
      <dgm:prSet presAssocID="{10D0A744-C286-45DC-ABEF-2BF6BE8564CC}" presName="composite" presStyleCnt="0"/>
      <dgm:spPr/>
    </dgm:pt>
    <dgm:pt modelId="{FA312BC2-3768-4438-9284-7345A28D1E0D}" type="pres">
      <dgm:prSet presAssocID="{10D0A744-C286-45DC-ABEF-2BF6BE8564CC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4DF77-800E-46F4-A4C4-A69D38394B3F}" type="pres">
      <dgm:prSet presAssocID="{10D0A744-C286-45DC-ABEF-2BF6BE8564CC}" presName="desTx" presStyleLbl="alignAccFollowNode1" presStyleIdx="2" presStyleCnt="4" custScaleX="1258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FE92B-1106-40AF-9321-7139548F6193}" type="pres">
      <dgm:prSet presAssocID="{1808CD5A-A87A-48DA-B543-45C8E11E3EA0}" presName="space" presStyleCnt="0"/>
      <dgm:spPr/>
    </dgm:pt>
    <dgm:pt modelId="{92B4BE89-E520-48BD-9BC8-85479A5FA190}" type="pres">
      <dgm:prSet presAssocID="{3EC76EB8-E13B-4304-AC20-E87526B7895E}" presName="composite" presStyleCnt="0"/>
      <dgm:spPr/>
    </dgm:pt>
    <dgm:pt modelId="{223B8052-4E9F-4783-B940-D6BC70E461A2}" type="pres">
      <dgm:prSet presAssocID="{3EC76EB8-E13B-4304-AC20-E87526B7895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5838D-61E1-4B15-AA95-A11AB76042F9}" type="pres">
      <dgm:prSet presAssocID="{3EC76EB8-E13B-4304-AC20-E87526B7895E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F1A32E-8CBF-4535-8C3F-7C553FE4806B}" srcId="{10D0A744-C286-45DC-ABEF-2BF6BE8564CC}" destId="{5E56BC40-FF95-47F6-8BAB-B89C57540BED}" srcOrd="0" destOrd="0" parTransId="{421A6D47-0095-4D7C-A1BB-819012788E7F}" sibTransId="{EF09DA7D-17C4-49D2-8741-0F9837C684B6}"/>
    <dgm:cxn modelId="{B0122CE1-7954-4D5D-9141-8DA8C1632777}" srcId="{10D0A744-C286-45DC-ABEF-2BF6BE8564CC}" destId="{2ED92EC0-3FC8-4A14-A010-2E4C85FF60F8}" srcOrd="1" destOrd="0" parTransId="{C51F6BFF-5CE2-4ADB-B9C8-3D90048E0CA0}" sibTransId="{2212A4AF-C811-4CCF-A437-F84904413FF4}"/>
    <dgm:cxn modelId="{C2C8BEF1-72AB-45FD-91B2-B112AFE47A00}" srcId="{ED5B285A-09DB-488B-A469-CB3F6B457C49}" destId="{02237605-E75B-48D2-8EB2-CE8B45C6E8FE}" srcOrd="0" destOrd="0" parTransId="{C2E7F17B-77CE-4788-9CC2-47251CBEF42D}" sibTransId="{1B856DBC-159A-4B9F-A744-EF78E2FD16DB}"/>
    <dgm:cxn modelId="{A753F4AD-C1B5-406D-BE50-27B022A4D0EA}" srcId="{756DBBD2-E0C7-4BFE-95FC-94380F06898D}" destId="{BAF4F40E-719A-4904-87D7-5CCA8E2AA1EB}" srcOrd="1" destOrd="0" parTransId="{B8016AD7-40A6-4066-A5EA-7F784DD0B028}" sibTransId="{53F0A04C-2D38-4450-8FAE-8087D52F2E16}"/>
    <dgm:cxn modelId="{6F39FAB9-16AA-47AF-AFDE-88A6105CEDB0}" srcId="{6F9886C0-A4E8-4920-83A5-BC96DC337EEC}" destId="{10D0A744-C286-45DC-ABEF-2BF6BE8564CC}" srcOrd="2" destOrd="0" parTransId="{572CB05F-BA02-4021-ADE1-5C1057340943}" sibTransId="{1808CD5A-A87A-48DA-B543-45C8E11E3EA0}"/>
    <dgm:cxn modelId="{1C4301E6-0A4B-4242-A0EF-1AABA7E15832}" type="presOf" srcId="{00DB9FB9-DBB8-41BE-8E26-280DBEF3E5D9}" destId="{CB270007-7F21-4725-A90A-81DC5C767E66}" srcOrd="0" destOrd="0" presId="urn:microsoft.com/office/officeart/2005/8/layout/hList1"/>
    <dgm:cxn modelId="{03A876A2-EAC9-48FB-97A7-46548C669EAB}" srcId="{6F9886C0-A4E8-4920-83A5-BC96DC337EEC}" destId="{756DBBD2-E0C7-4BFE-95FC-94380F06898D}" srcOrd="0" destOrd="0" parTransId="{CD6E99CB-71B5-40B9-A600-1830E16845B2}" sibTransId="{31971A33-4B64-4C31-9FE5-72C42AEAE6E5}"/>
    <dgm:cxn modelId="{000F77C3-6B57-4F67-8370-F9784BE47A7F}" type="presOf" srcId="{756DBBD2-E0C7-4BFE-95FC-94380F06898D}" destId="{67232641-AE3E-4703-9C34-E70C0CC4DACE}" srcOrd="0" destOrd="0" presId="urn:microsoft.com/office/officeart/2005/8/layout/hList1"/>
    <dgm:cxn modelId="{ECF165F1-090D-4C02-AFE1-4A21FEFFCD0D}" type="presOf" srcId="{5E56BC40-FF95-47F6-8BAB-B89C57540BED}" destId="{E454DF77-800E-46F4-A4C4-A69D38394B3F}" srcOrd="0" destOrd="0" presId="urn:microsoft.com/office/officeart/2005/8/layout/hList1"/>
    <dgm:cxn modelId="{63772BFA-6A4A-4296-BF95-4814E9420D27}" type="presOf" srcId="{ED5B285A-09DB-488B-A469-CB3F6B457C49}" destId="{F60B229F-5B21-4F21-8215-A1E5C3A242DF}" srcOrd="0" destOrd="0" presId="urn:microsoft.com/office/officeart/2005/8/layout/hList1"/>
    <dgm:cxn modelId="{BFD1BAE1-3F35-4831-8E4C-59A9AE5672DC}" srcId="{756DBBD2-E0C7-4BFE-95FC-94380F06898D}" destId="{00DB9FB9-DBB8-41BE-8E26-280DBEF3E5D9}" srcOrd="0" destOrd="0" parTransId="{B79BD3F6-525F-4B26-92C0-8282256ACE6D}" sibTransId="{8DFC8BD4-0429-4612-9AAF-9B7DBD5F5E23}"/>
    <dgm:cxn modelId="{0C57EA9B-DF41-4A76-AB03-404C333372D6}" srcId="{ED5B285A-09DB-488B-A469-CB3F6B457C49}" destId="{BC1443A7-18C1-4119-9E44-F2280FD1F643}" srcOrd="1" destOrd="0" parTransId="{B94BE8B2-9DAE-4FF0-AAD8-E42AB5214C73}" sibTransId="{AF059848-DBE9-403C-A1F8-C54AEB65BE15}"/>
    <dgm:cxn modelId="{00D9B7D3-A4E5-4626-BB4D-D66D041A96F3}" type="presOf" srcId="{02219FC6-912F-45FF-82C3-E57B50153E95}" destId="{1025838D-61E1-4B15-AA95-A11AB76042F9}" srcOrd="0" destOrd="0" presId="urn:microsoft.com/office/officeart/2005/8/layout/hList1"/>
    <dgm:cxn modelId="{B49C7FC1-7EBD-4BF1-9926-B178A2AB09A2}" srcId="{6F9886C0-A4E8-4920-83A5-BC96DC337EEC}" destId="{3EC76EB8-E13B-4304-AC20-E87526B7895E}" srcOrd="3" destOrd="0" parTransId="{0B9FDDF4-B689-4706-B4C0-994F34F44559}" sibTransId="{ADC73155-C6EA-4A7E-A2D2-6957C317291B}"/>
    <dgm:cxn modelId="{15BE85D9-B0E1-41DB-A65D-3DB7986E1440}" srcId="{3EC76EB8-E13B-4304-AC20-E87526B7895E}" destId="{532AAFDC-13B9-4F5E-BD9B-B7BE712F1C5C}" srcOrd="1" destOrd="0" parTransId="{AF364F95-DB2D-4C1B-B308-D639139FE618}" sibTransId="{63254F15-AB16-4B0B-B813-9483B3C1CAFC}"/>
    <dgm:cxn modelId="{9E9C15EC-BBB2-452D-9427-27D9437912E7}" type="presOf" srcId="{BAF4F40E-719A-4904-87D7-5CCA8E2AA1EB}" destId="{CB270007-7F21-4725-A90A-81DC5C767E66}" srcOrd="0" destOrd="1" presId="urn:microsoft.com/office/officeart/2005/8/layout/hList1"/>
    <dgm:cxn modelId="{59A28E76-718A-42EF-AF86-C7C295EB745C}" type="presOf" srcId="{10D0A744-C286-45DC-ABEF-2BF6BE8564CC}" destId="{FA312BC2-3768-4438-9284-7345A28D1E0D}" srcOrd="0" destOrd="0" presId="urn:microsoft.com/office/officeart/2005/8/layout/hList1"/>
    <dgm:cxn modelId="{4F9B2548-E162-460C-A36D-5BEFBAD73A3E}" type="presOf" srcId="{02237605-E75B-48D2-8EB2-CE8B45C6E8FE}" destId="{0E6F8FE1-15E4-4E63-B9AB-E2F416BCDD02}" srcOrd="0" destOrd="0" presId="urn:microsoft.com/office/officeart/2005/8/layout/hList1"/>
    <dgm:cxn modelId="{FC3195D5-A9FC-407F-9FF7-F0E0C25E3F26}" type="presOf" srcId="{532AAFDC-13B9-4F5E-BD9B-B7BE712F1C5C}" destId="{1025838D-61E1-4B15-AA95-A11AB76042F9}" srcOrd="0" destOrd="1" presId="urn:microsoft.com/office/officeart/2005/8/layout/hList1"/>
    <dgm:cxn modelId="{132FAC7E-2D16-4BF7-8753-9692F82A495E}" srcId="{3EC76EB8-E13B-4304-AC20-E87526B7895E}" destId="{02219FC6-912F-45FF-82C3-E57B50153E95}" srcOrd="0" destOrd="0" parTransId="{1CE36922-2815-47A8-9B44-99EF1BACCFCA}" sibTransId="{B0854DCE-FF5C-45D1-B420-C0C0561E84C6}"/>
    <dgm:cxn modelId="{58B21F2C-A989-4371-BC98-075D3C0C6DA5}" type="presOf" srcId="{6F9886C0-A4E8-4920-83A5-BC96DC337EEC}" destId="{A8D52F50-AF88-4999-BD7A-DA5CDD07DD1D}" srcOrd="0" destOrd="0" presId="urn:microsoft.com/office/officeart/2005/8/layout/hList1"/>
    <dgm:cxn modelId="{0689C797-F36B-4369-9F32-72134FB2C58A}" type="presOf" srcId="{2ED92EC0-3FC8-4A14-A010-2E4C85FF60F8}" destId="{E454DF77-800E-46F4-A4C4-A69D38394B3F}" srcOrd="0" destOrd="1" presId="urn:microsoft.com/office/officeart/2005/8/layout/hList1"/>
    <dgm:cxn modelId="{5988AACC-B12A-499B-BD95-89A5CFDA6579}" type="presOf" srcId="{3EC76EB8-E13B-4304-AC20-E87526B7895E}" destId="{223B8052-4E9F-4783-B940-D6BC70E461A2}" srcOrd="0" destOrd="0" presId="urn:microsoft.com/office/officeart/2005/8/layout/hList1"/>
    <dgm:cxn modelId="{77BCD414-3FFF-4CE2-8ECF-E9B52CE99ED5}" type="presOf" srcId="{BC1443A7-18C1-4119-9E44-F2280FD1F643}" destId="{0E6F8FE1-15E4-4E63-B9AB-E2F416BCDD02}" srcOrd="0" destOrd="1" presId="urn:microsoft.com/office/officeart/2005/8/layout/hList1"/>
    <dgm:cxn modelId="{F43C5AAA-D8C9-4C6A-B3B1-5C1B03724B49}" srcId="{6F9886C0-A4E8-4920-83A5-BC96DC337EEC}" destId="{ED5B285A-09DB-488B-A469-CB3F6B457C49}" srcOrd="1" destOrd="0" parTransId="{78DD1F19-5954-4755-8A1B-9263A0181190}" sibTransId="{013AE698-EF81-4F63-80DE-EA8B14F7670C}"/>
    <dgm:cxn modelId="{ED64A92A-AC0B-4CB3-A631-9E7293B000F6}" type="presParOf" srcId="{A8D52F50-AF88-4999-BD7A-DA5CDD07DD1D}" destId="{C5FA28F7-2D76-4522-A732-4ECC3FA3AF2B}" srcOrd="0" destOrd="0" presId="urn:microsoft.com/office/officeart/2005/8/layout/hList1"/>
    <dgm:cxn modelId="{DBAB807A-7399-4275-AA02-C3D21967BC1C}" type="presParOf" srcId="{C5FA28F7-2D76-4522-A732-4ECC3FA3AF2B}" destId="{67232641-AE3E-4703-9C34-E70C0CC4DACE}" srcOrd="0" destOrd="0" presId="urn:microsoft.com/office/officeart/2005/8/layout/hList1"/>
    <dgm:cxn modelId="{EAACF922-5312-4658-AA65-D38974E29F89}" type="presParOf" srcId="{C5FA28F7-2D76-4522-A732-4ECC3FA3AF2B}" destId="{CB270007-7F21-4725-A90A-81DC5C767E66}" srcOrd="1" destOrd="0" presId="urn:microsoft.com/office/officeart/2005/8/layout/hList1"/>
    <dgm:cxn modelId="{52D93DA7-E06C-45FA-A611-2DB1DBAAFF9D}" type="presParOf" srcId="{A8D52F50-AF88-4999-BD7A-DA5CDD07DD1D}" destId="{476D245E-7D55-4325-886E-6B43DC694425}" srcOrd="1" destOrd="0" presId="urn:microsoft.com/office/officeart/2005/8/layout/hList1"/>
    <dgm:cxn modelId="{3186BA11-E4C7-452B-A1DD-7276A7E54DF3}" type="presParOf" srcId="{A8D52F50-AF88-4999-BD7A-DA5CDD07DD1D}" destId="{8F6433E2-BF08-4058-8A64-E02F7B2FE83A}" srcOrd="2" destOrd="0" presId="urn:microsoft.com/office/officeart/2005/8/layout/hList1"/>
    <dgm:cxn modelId="{F8FFE494-5F3E-49BD-91A1-E80C876D6DCB}" type="presParOf" srcId="{8F6433E2-BF08-4058-8A64-E02F7B2FE83A}" destId="{F60B229F-5B21-4F21-8215-A1E5C3A242DF}" srcOrd="0" destOrd="0" presId="urn:microsoft.com/office/officeart/2005/8/layout/hList1"/>
    <dgm:cxn modelId="{14D1A671-1A1F-4F79-8718-0554EB6950E9}" type="presParOf" srcId="{8F6433E2-BF08-4058-8A64-E02F7B2FE83A}" destId="{0E6F8FE1-15E4-4E63-B9AB-E2F416BCDD02}" srcOrd="1" destOrd="0" presId="urn:microsoft.com/office/officeart/2005/8/layout/hList1"/>
    <dgm:cxn modelId="{0A8FED59-4222-4CEA-8B07-72C15D0CE62B}" type="presParOf" srcId="{A8D52F50-AF88-4999-BD7A-DA5CDD07DD1D}" destId="{F0A97119-ED0C-4E68-B866-DAAF21F718FA}" srcOrd="3" destOrd="0" presId="urn:microsoft.com/office/officeart/2005/8/layout/hList1"/>
    <dgm:cxn modelId="{3A60BCAF-1D7B-482F-AFE1-8E5197C89A36}" type="presParOf" srcId="{A8D52F50-AF88-4999-BD7A-DA5CDD07DD1D}" destId="{27B1C0C5-99DA-4844-84C2-B3728A162E9C}" srcOrd="4" destOrd="0" presId="urn:microsoft.com/office/officeart/2005/8/layout/hList1"/>
    <dgm:cxn modelId="{B071BA51-BFA5-4577-98D3-5226B694280B}" type="presParOf" srcId="{27B1C0C5-99DA-4844-84C2-B3728A162E9C}" destId="{FA312BC2-3768-4438-9284-7345A28D1E0D}" srcOrd="0" destOrd="0" presId="urn:microsoft.com/office/officeart/2005/8/layout/hList1"/>
    <dgm:cxn modelId="{9EFBF81C-EC1E-41E0-96A1-350FA8DE6661}" type="presParOf" srcId="{27B1C0C5-99DA-4844-84C2-B3728A162E9C}" destId="{E454DF77-800E-46F4-A4C4-A69D38394B3F}" srcOrd="1" destOrd="0" presId="urn:microsoft.com/office/officeart/2005/8/layout/hList1"/>
    <dgm:cxn modelId="{2D09C84F-2CD1-4216-B46F-4BEF6FABB2CE}" type="presParOf" srcId="{A8D52F50-AF88-4999-BD7A-DA5CDD07DD1D}" destId="{061FE92B-1106-40AF-9321-7139548F6193}" srcOrd="5" destOrd="0" presId="urn:microsoft.com/office/officeart/2005/8/layout/hList1"/>
    <dgm:cxn modelId="{CC11D678-0AF2-429D-8CDC-9ADF508470B2}" type="presParOf" srcId="{A8D52F50-AF88-4999-BD7A-DA5CDD07DD1D}" destId="{92B4BE89-E520-48BD-9BC8-85479A5FA190}" srcOrd="6" destOrd="0" presId="urn:microsoft.com/office/officeart/2005/8/layout/hList1"/>
    <dgm:cxn modelId="{CA0CEB8A-726E-4E0A-B0B2-8D0D996B6AAC}" type="presParOf" srcId="{92B4BE89-E520-48BD-9BC8-85479A5FA190}" destId="{223B8052-4E9F-4783-B940-D6BC70E461A2}" srcOrd="0" destOrd="0" presId="urn:microsoft.com/office/officeart/2005/8/layout/hList1"/>
    <dgm:cxn modelId="{03899F21-4B0D-4C1A-882B-88CFA1D79C70}" type="presParOf" srcId="{92B4BE89-E520-48BD-9BC8-85479A5FA190}" destId="{1025838D-61E1-4B15-AA95-A11AB76042F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886C0-A4E8-4920-83A5-BC96DC337EE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5B285A-09DB-488B-A469-CB3F6B457C4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2026г.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DD1F19-5954-4755-8A1B-9263A0181190}" type="parTrans" cxnId="{F43C5AAA-D8C9-4C6A-B3B1-5C1B03724B49}">
      <dgm:prSet/>
      <dgm:spPr/>
      <dgm:t>
        <a:bodyPr/>
        <a:lstStyle/>
        <a:p>
          <a:endParaRPr lang="ru-RU"/>
        </a:p>
      </dgm:t>
    </dgm:pt>
    <dgm:pt modelId="{013AE698-EF81-4F63-80DE-EA8B14F7670C}" type="sibTrans" cxnId="{F43C5AAA-D8C9-4C6A-B3B1-5C1B03724B49}">
      <dgm:prSet/>
      <dgm:spPr/>
      <dgm:t>
        <a:bodyPr/>
        <a:lstStyle/>
        <a:p>
          <a:endParaRPr lang="ru-RU"/>
        </a:p>
      </dgm:t>
    </dgm:pt>
    <dgm:pt modelId="{02237605-E75B-48D2-8EB2-CE8B45C6E8FE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0,08963598%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7F17B-77CE-4788-9CC2-47251CBEF42D}" type="parTrans" cxnId="{C2C8BEF1-72AB-45FD-91B2-B112AFE47A00}">
      <dgm:prSet/>
      <dgm:spPr/>
      <dgm:t>
        <a:bodyPr/>
        <a:lstStyle/>
        <a:p>
          <a:endParaRPr lang="ru-RU"/>
        </a:p>
      </dgm:t>
    </dgm:pt>
    <dgm:pt modelId="{1B856DBC-159A-4B9F-A744-EF78E2FD16DB}" type="sibTrans" cxnId="{C2C8BEF1-72AB-45FD-91B2-B112AFE47A00}">
      <dgm:prSet/>
      <dgm:spPr/>
      <dgm:t>
        <a:bodyPr/>
        <a:lstStyle/>
        <a:p>
          <a:endParaRPr lang="ru-RU"/>
        </a:p>
      </dgm:t>
    </dgm:pt>
    <dgm:pt modelId="{BC1443A7-18C1-4119-9E44-F2280FD1F643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12,7 млн.руб.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4BE8B2-9DAE-4FF0-AAD8-E42AB5214C73}" type="parTrans" cxnId="{0C57EA9B-DF41-4A76-AB03-404C333372D6}">
      <dgm:prSet/>
      <dgm:spPr/>
      <dgm:t>
        <a:bodyPr/>
        <a:lstStyle/>
        <a:p>
          <a:endParaRPr lang="ru-RU"/>
        </a:p>
      </dgm:t>
    </dgm:pt>
    <dgm:pt modelId="{AF059848-DBE9-403C-A1F8-C54AEB65BE15}" type="sibTrans" cxnId="{0C57EA9B-DF41-4A76-AB03-404C333372D6}">
      <dgm:prSet/>
      <dgm:spPr/>
      <dgm:t>
        <a:bodyPr/>
        <a:lstStyle/>
        <a:p>
          <a:endParaRPr lang="ru-RU"/>
        </a:p>
      </dgm:t>
    </dgm:pt>
    <dgm:pt modelId="{10D0A744-C286-45DC-ABEF-2BF6BE8564C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2027г.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2CB05F-BA02-4021-ADE1-5C1057340943}" type="parTrans" cxnId="{6F39FAB9-16AA-47AF-AFDE-88A6105CEDB0}">
      <dgm:prSet/>
      <dgm:spPr/>
      <dgm:t>
        <a:bodyPr/>
        <a:lstStyle/>
        <a:p>
          <a:endParaRPr lang="ru-RU"/>
        </a:p>
      </dgm:t>
    </dgm:pt>
    <dgm:pt modelId="{1808CD5A-A87A-48DA-B543-45C8E11E3EA0}" type="sibTrans" cxnId="{6F39FAB9-16AA-47AF-AFDE-88A6105CEDB0}">
      <dgm:prSet/>
      <dgm:spPr/>
      <dgm:t>
        <a:bodyPr/>
        <a:lstStyle/>
        <a:p>
          <a:endParaRPr lang="ru-RU"/>
        </a:p>
      </dgm:t>
    </dgm:pt>
    <dgm:pt modelId="{5E56BC40-FF95-47F6-8BAB-B89C57540BED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0,08963598%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1A6D47-0095-4D7C-A1BB-819012788E7F}" type="parTrans" cxnId="{55F1A32E-8CBF-4535-8C3F-7C553FE4806B}">
      <dgm:prSet/>
      <dgm:spPr/>
      <dgm:t>
        <a:bodyPr/>
        <a:lstStyle/>
        <a:p>
          <a:endParaRPr lang="ru-RU"/>
        </a:p>
      </dgm:t>
    </dgm:pt>
    <dgm:pt modelId="{EF09DA7D-17C4-49D2-8741-0F9837C684B6}" type="sibTrans" cxnId="{55F1A32E-8CBF-4535-8C3F-7C553FE4806B}">
      <dgm:prSet/>
      <dgm:spPr/>
      <dgm:t>
        <a:bodyPr/>
        <a:lstStyle/>
        <a:p>
          <a:endParaRPr lang="ru-RU"/>
        </a:p>
      </dgm:t>
    </dgm:pt>
    <dgm:pt modelId="{2ED92EC0-3FC8-4A14-A010-2E4C85FF60F8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17,6млн.руб.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1F6BFF-5CE2-4ADB-B9C8-3D90048E0CA0}" type="parTrans" cxnId="{B0122CE1-7954-4D5D-9141-8DA8C1632777}">
      <dgm:prSet/>
      <dgm:spPr/>
      <dgm:t>
        <a:bodyPr/>
        <a:lstStyle/>
        <a:p>
          <a:endParaRPr lang="ru-RU"/>
        </a:p>
      </dgm:t>
    </dgm:pt>
    <dgm:pt modelId="{2212A4AF-C811-4CCF-A437-F84904413FF4}" type="sibTrans" cxnId="{B0122CE1-7954-4D5D-9141-8DA8C1632777}">
      <dgm:prSet/>
      <dgm:spPr/>
      <dgm:t>
        <a:bodyPr/>
        <a:lstStyle/>
        <a:p>
          <a:endParaRPr lang="ru-RU"/>
        </a:p>
      </dgm:t>
    </dgm:pt>
    <dgm:pt modelId="{3EC76EB8-E13B-4304-AC20-E87526B7895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2028г.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9FDDF4-B689-4706-B4C0-994F34F44559}" type="parTrans" cxnId="{B49C7FC1-7EBD-4BF1-9926-B178A2AB09A2}">
      <dgm:prSet/>
      <dgm:spPr/>
      <dgm:t>
        <a:bodyPr/>
        <a:lstStyle/>
        <a:p>
          <a:endParaRPr lang="ru-RU"/>
        </a:p>
      </dgm:t>
    </dgm:pt>
    <dgm:pt modelId="{ADC73155-C6EA-4A7E-A2D2-6957C317291B}" type="sibTrans" cxnId="{B49C7FC1-7EBD-4BF1-9926-B178A2AB09A2}">
      <dgm:prSet/>
      <dgm:spPr/>
      <dgm:t>
        <a:bodyPr/>
        <a:lstStyle/>
        <a:p>
          <a:endParaRPr lang="ru-RU"/>
        </a:p>
      </dgm:t>
    </dgm:pt>
    <dgm:pt modelId="{02219FC6-912F-45FF-82C3-E57B50153E95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0,08963598%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E36922-2815-47A8-9B44-99EF1BACCFCA}" type="parTrans" cxnId="{132FAC7E-2D16-4BF7-8753-9692F82A495E}">
      <dgm:prSet/>
      <dgm:spPr/>
      <dgm:t>
        <a:bodyPr/>
        <a:lstStyle/>
        <a:p>
          <a:endParaRPr lang="ru-RU"/>
        </a:p>
      </dgm:t>
    </dgm:pt>
    <dgm:pt modelId="{B0854DCE-FF5C-45D1-B420-C0C0561E84C6}" type="sibTrans" cxnId="{132FAC7E-2D16-4BF7-8753-9692F82A495E}">
      <dgm:prSet/>
      <dgm:spPr/>
      <dgm:t>
        <a:bodyPr/>
        <a:lstStyle/>
        <a:p>
          <a:endParaRPr lang="ru-RU"/>
        </a:p>
      </dgm:t>
    </dgm:pt>
    <dgm:pt modelId="{532AAFDC-13B9-4F5E-BD9B-B7BE712F1C5C}">
      <dgm:prSet phldrT="[Текст]"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18,1млн.руб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364F95-DB2D-4C1B-B308-D639139FE618}" type="parTrans" cxnId="{15BE85D9-B0E1-41DB-A65D-3DB7986E1440}">
      <dgm:prSet/>
      <dgm:spPr/>
      <dgm:t>
        <a:bodyPr/>
        <a:lstStyle/>
        <a:p>
          <a:endParaRPr lang="ru-RU"/>
        </a:p>
      </dgm:t>
    </dgm:pt>
    <dgm:pt modelId="{63254F15-AB16-4B0B-B813-9483B3C1CAFC}" type="sibTrans" cxnId="{15BE85D9-B0E1-41DB-A65D-3DB7986E1440}">
      <dgm:prSet/>
      <dgm:spPr/>
      <dgm:t>
        <a:bodyPr/>
        <a:lstStyle/>
        <a:p>
          <a:endParaRPr lang="ru-RU"/>
        </a:p>
      </dgm:t>
    </dgm:pt>
    <dgm:pt modelId="{756DBBD2-E0C7-4BFE-95FC-94380F06898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2025г</a:t>
          </a:r>
          <a:r>
            <a:rPr lang="ru-RU" dirty="0" smtClean="0"/>
            <a:t>.</a:t>
          </a:r>
          <a:endParaRPr lang="ru-RU" dirty="0"/>
        </a:p>
      </dgm:t>
    </dgm:pt>
    <dgm:pt modelId="{CD6E99CB-71B5-40B9-A600-1830E16845B2}" type="parTrans" cxnId="{03A876A2-EAC9-48FB-97A7-46548C669EAB}">
      <dgm:prSet/>
      <dgm:spPr/>
      <dgm:t>
        <a:bodyPr/>
        <a:lstStyle/>
        <a:p>
          <a:endParaRPr lang="ru-RU"/>
        </a:p>
      </dgm:t>
    </dgm:pt>
    <dgm:pt modelId="{31971A33-4B64-4C31-9FE5-72C42AEAE6E5}" type="sibTrans" cxnId="{03A876A2-EAC9-48FB-97A7-46548C669EAB}">
      <dgm:prSet/>
      <dgm:spPr/>
      <dgm:t>
        <a:bodyPr/>
        <a:lstStyle/>
        <a:p>
          <a:endParaRPr lang="ru-RU"/>
        </a:p>
      </dgm:t>
    </dgm:pt>
    <dgm:pt modelId="{00DB9FB9-DBB8-41BE-8E26-280DBEF3E5D9}">
      <dgm:prSet/>
      <dgm:spPr/>
      <dgm:t>
        <a:bodyPr/>
        <a:lstStyle/>
        <a:p>
          <a:r>
            <a:rPr lang="ru-RU" b="1" smtClean="0">
              <a:latin typeface="Times New Roman" panose="02020603050405020304" pitchFamily="18" charset="0"/>
              <a:cs typeface="Times New Roman" panose="02020603050405020304" pitchFamily="18" charset="0"/>
            </a:rPr>
            <a:t>0,09077131%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9BD3F6-525F-4B26-92C0-8282256ACE6D}" type="parTrans" cxnId="{BFD1BAE1-3F35-4831-8E4C-59A9AE5672DC}">
      <dgm:prSet/>
      <dgm:spPr/>
      <dgm:t>
        <a:bodyPr/>
        <a:lstStyle/>
        <a:p>
          <a:endParaRPr lang="ru-RU"/>
        </a:p>
      </dgm:t>
    </dgm:pt>
    <dgm:pt modelId="{8DFC8BD4-0429-4612-9AAF-9B7DBD5F5E23}" type="sibTrans" cxnId="{BFD1BAE1-3F35-4831-8E4C-59A9AE5672DC}">
      <dgm:prSet/>
      <dgm:spPr/>
      <dgm:t>
        <a:bodyPr/>
        <a:lstStyle/>
        <a:p>
          <a:endParaRPr lang="ru-RU"/>
        </a:p>
      </dgm:t>
    </dgm:pt>
    <dgm:pt modelId="{63597051-68D2-47F9-A87F-144EC2F70671}">
      <dgm:prSet/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11,7 млн.руб.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6AE47-F70F-43EF-92BF-75828C5FC1C6}" type="parTrans" cxnId="{9E671097-594C-4927-9B41-7309897506EF}">
      <dgm:prSet/>
      <dgm:spPr/>
      <dgm:t>
        <a:bodyPr/>
        <a:lstStyle/>
        <a:p>
          <a:endParaRPr lang="ru-RU"/>
        </a:p>
      </dgm:t>
    </dgm:pt>
    <dgm:pt modelId="{139B9F35-B176-46F9-B49A-5231CFE1354A}" type="sibTrans" cxnId="{9E671097-594C-4927-9B41-7309897506EF}">
      <dgm:prSet/>
      <dgm:spPr/>
      <dgm:t>
        <a:bodyPr/>
        <a:lstStyle/>
        <a:p>
          <a:endParaRPr lang="ru-RU"/>
        </a:p>
      </dgm:t>
    </dgm:pt>
    <dgm:pt modelId="{A8D52F50-AF88-4999-BD7A-DA5CDD07DD1D}" type="pres">
      <dgm:prSet presAssocID="{6F9886C0-A4E8-4920-83A5-BC96DC337EE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FA28F7-2D76-4522-A732-4ECC3FA3AF2B}" type="pres">
      <dgm:prSet presAssocID="{756DBBD2-E0C7-4BFE-95FC-94380F06898D}" presName="composite" presStyleCnt="0"/>
      <dgm:spPr/>
    </dgm:pt>
    <dgm:pt modelId="{67232641-AE3E-4703-9C34-E70C0CC4DACE}" type="pres">
      <dgm:prSet presAssocID="{756DBBD2-E0C7-4BFE-95FC-94380F06898D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70007-7F21-4725-A90A-81DC5C767E66}" type="pres">
      <dgm:prSet presAssocID="{756DBBD2-E0C7-4BFE-95FC-94380F06898D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D245E-7D55-4325-886E-6B43DC694425}" type="pres">
      <dgm:prSet presAssocID="{31971A33-4B64-4C31-9FE5-72C42AEAE6E5}" presName="space" presStyleCnt="0"/>
      <dgm:spPr/>
    </dgm:pt>
    <dgm:pt modelId="{8F6433E2-BF08-4058-8A64-E02F7B2FE83A}" type="pres">
      <dgm:prSet presAssocID="{ED5B285A-09DB-488B-A469-CB3F6B457C49}" presName="composite" presStyleCnt="0"/>
      <dgm:spPr/>
    </dgm:pt>
    <dgm:pt modelId="{F60B229F-5B21-4F21-8215-A1E5C3A242DF}" type="pres">
      <dgm:prSet presAssocID="{ED5B285A-09DB-488B-A469-CB3F6B457C4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F8FE1-15E4-4E63-B9AB-E2F416BCDD02}" type="pres">
      <dgm:prSet presAssocID="{ED5B285A-09DB-488B-A469-CB3F6B457C49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97119-ED0C-4E68-B866-DAAF21F718FA}" type="pres">
      <dgm:prSet presAssocID="{013AE698-EF81-4F63-80DE-EA8B14F7670C}" presName="space" presStyleCnt="0"/>
      <dgm:spPr/>
    </dgm:pt>
    <dgm:pt modelId="{27B1C0C5-99DA-4844-84C2-B3728A162E9C}" type="pres">
      <dgm:prSet presAssocID="{10D0A744-C286-45DC-ABEF-2BF6BE8564CC}" presName="composite" presStyleCnt="0"/>
      <dgm:spPr/>
    </dgm:pt>
    <dgm:pt modelId="{FA312BC2-3768-4438-9284-7345A28D1E0D}" type="pres">
      <dgm:prSet presAssocID="{10D0A744-C286-45DC-ABEF-2BF6BE8564CC}" presName="parTx" presStyleLbl="alignNode1" presStyleIdx="2" presStyleCnt="4" custLinFactNeighborX="450" custLinFactNeighborY="14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4DF77-800E-46F4-A4C4-A69D38394B3F}" type="pres">
      <dgm:prSet presAssocID="{10D0A744-C286-45DC-ABEF-2BF6BE8564CC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FE92B-1106-40AF-9321-7139548F6193}" type="pres">
      <dgm:prSet presAssocID="{1808CD5A-A87A-48DA-B543-45C8E11E3EA0}" presName="space" presStyleCnt="0"/>
      <dgm:spPr/>
    </dgm:pt>
    <dgm:pt modelId="{92B4BE89-E520-48BD-9BC8-85479A5FA190}" type="pres">
      <dgm:prSet presAssocID="{3EC76EB8-E13B-4304-AC20-E87526B7895E}" presName="composite" presStyleCnt="0"/>
      <dgm:spPr/>
    </dgm:pt>
    <dgm:pt modelId="{223B8052-4E9F-4783-B940-D6BC70E461A2}" type="pres">
      <dgm:prSet presAssocID="{3EC76EB8-E13B-4304-AC20-E87526B7895E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25838D-61E1-4B15-AA95-A11AB76042F9}" type="pres">
      <dgm:prSet presAssocID="{3EC76EB8-E13B-4304-AC20-E87526B7895E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1BFB51-EB9F-49F2-A497-9DF1661CA79E}" type="presOf" srcId="{6F9886C0-A4E8-4920-83A5-BC96DC337EEC}" destId="{A8D52F50-AF88-4999-BD7A-DA5CDD07DD1D}" srcOrd="0" destOrd="0" presId="urn:microsoft.com/office/officeart/2005/8/layout/hList1"/>
    <dgm:cxn modelId="{CF704FA5-94BE-440E-B51D-D7B3F8FFA99F}" type="presOf" srcId="{5E56BC40-FF95-47F6-8BAB-B89C57540BED}" destId="{E454DF77-800E-46F4-A4C4-A69D38394B3F}" srcOrd="0" destOrd="0" presId="urn:microsoft.com/office/officeart/2005/8/layout/hList1"/>
    <dgm:cxn modelId="{541313A5-BCF4-4FCC-9057-54AA741D2785}" type="presOf" srcId="{02219FC6-912F-45FF-82C3-E57B50153E95}" destId="{1025838D-61E1-4B15-AA95-A11AB76042F9}" srcOrd="0" destOrd="0" presId="urn:microsoft.com/office/officeart/2005/8/layout/hList1"/>
    <dgm:cxn modelId="{55F1A32E-8CBF-4535-8C3F-7C553FE4806B}" srcId="{10D0A744-C286-45DC-ABEF-2BF6BE8564CC}" destId="{5E56BC40-FF95-47F6-8BAB-B89C57540BED}" srcOrd="0" destOrd="0" parTransId="{421A6D47-0095-4D7C-A1BB-819012788E7F}" sibTransId="{EF09DA7D-17C4-49D2-8741-0F9837C684B6}"/>
    <dgm:cxn modelId="{B0122CE1-7954-4D5D-9141-8DA8C1632777}" srcId="{10D0A744-C286-45DC-ABEF-2BF6BE8564CC}" destId="{2ED92EC0-3FC8-4A14-A010-2E4C85FF60F8}" srcOrd="1" destOrd="0" parTransId="{C51F6BFF-5CE2-4ADB-B9C8-3D90048E0CA0}" sibTransId="{2212A4AF-C811-4CCF-A437-F84904413FF4}"/>
    <dgm:cxn modelId="{33851766-8E08-4A44-8B76-82872E406894}" type="presOf" srcId="{10D0A744-C286-45DC-ABEF-2BF6BE8564CC}" destId="{FA312BC2-3768-4438-9284-7345A28D1E0D}" srcOrd="0" destOrd="0" presId="urn:microsoft.com/office/officeart/2005/8/layout/hList1"/>
    <dgm:cxn modelId="{0692C904-3A6A-4032-A7C5-5C4E029FFBFC}" type="presOf" srcId="{3EC76EB8-E13B-4304-AC20-E87526B7895E}" destId="{223B8052-4E9F-4783-B940-D6BC70E461A2}" srcOrd="0" destOrd="0" presId="urn:microsoft.com/office/officeart/2005/8/layout/hList1"/>
    <dgm:cxn modelId="{1474A11B-9A69-45B0-AA59-009E7DFA865F}" type="presOf" srcId="{532AAFDC-13B9-4F5E-BD9B-B7BE712F1C5C}" destId="{1025838D-61E1-4B15-AA95-A11AB76042F9}" srcOrd="0" destOrd="1" presId="urn:microsoft.com/office/officeart/2005/8/layout/hList1"/>
    <dgm:cxn modelId="{C2C8BEF1-72AB-45FD-91B2-B112AFE47A00}" srcId="{ED5B285A-09DB-488B-A469-CB3F6B457C49}" destId="{02237605-E75B-48D2-8EB2-CE8B45C6E8FE}" srcOrd="0" destOrd="0" parTransId="{C2E7F17B-77CE-4788-9CC2-47251CBEF42D}" sibTransId="{1B856DBC-159A-4B9F-A744-EF78E2FD16DB}"/>
    <dgm:cxn modelId="{6F39FAB9-16AA-47AF-AFDE-88A6105CEDB0}" srcId="{6F9886C0-A4E8-4920-83A5-BC96DC337EEC}" destId="{10D0A744-C286-45DC-ABEF-2BF6BE8564CC}" srcOrd="2" destOrd="0" parTransId="{572CB05F-BA02-4021-ADE1-5C1057340943}" sibTransId="{1808CD5A-A87A-48DA-B543-45C8E11E3EA0}"/>
    <dgm:cxn modelId="{03A876A2-EAC9-48FB-97A7-46548C669EAB}" srcId="{6F9886C0-A4E8-4920-83A5-BC96DC337EEC}" destId="{756DBBD2-E0C7-4BFE-95FC-94380F06898D}" srcOrd="0" destOrd="0" parTransId="{CD6E99CB-71B5-40B9-A600-1830E16845B2}" sibTransId="{31971A33-4B64-4C31-9FE5-72C42AEAE6E5}"/>
    <dgm:cxn modelId="{4BC7DD84-8396-45D0-A190-623655BF5A40}" type="presOf" srcId="{2ED92EC0-3FC8-4A14-A010-2E4C85FF60F8}" destId="{E454DF77-800E-46F4-A4C4-A69D38394B3F}" srcOrd="0" destOrd="1" presId="urn:microsoft.com/office/officeart/2005/8/layout/hList1"/>
    <dgm:cxn modelId="{2F068C02-61F9-4B22-9BC4-AD655D9BD9A3}" type="presOf" srcId="{63597051-68D2-47F9-A87F-144EC2F70671}" destId="{CB270007-7F21-4725-A90A-81DC5C767E66}" srcOrd="0" destOrd="1" presId="urn:microsoft.com/office/officeart/2005/8/layout/hList1"/>
    <dgm:cxn modelId="{60D9CDF1-708B-468E-B51C-E1BE39DBEEEF}" type="presOf" srcId="{ED5B285A-09DB-488B-A469-CB3F6B457C49}" destId="{F60B229F-5B21-4F21-8215-A1E5C3A242DF}" srcOrd="0" destOrd="0" presId="urn:microsoft.com/office/officeart/2005/8/layout/hList1"/>
    <dgm:cxn modelId="{BFD1BAE1-3F35-4831-8E4C-59A9AE5672DC}" srcId="{756DBBD2-E0C7-4BFE-95FC-94380F06898D}" destId="{00DB9FB9-DBB8-41BE-8E26-280DBEF3E5D9}" srcOrd="0" destOrd="0" parTransId="{B79BD3F6-525F-4B26-92C0-8282256ACE6D}" sibTransId="{8DFC8BD4-0429-4612-9AAF-9B7DBD5F5E23}"/>
    <dgm:cxn modelId="{0C57EA9B-DF41-4A76-AB03-404C333372D6}" srcId="{ED5B285A-09DB-488B-A469-CB3F6B457C49}" destId="{BC1443A7-18C1-4119-9E44-F2280FD1F643}" srcOrd="1" destOrd="0" parTransId="{B94BE8B2-9DAE-4FF0-AAD8-E42AB5214C73}" sibTransId="{AF059848-DBE9-403C-A1F8-C54AEB65BE15}"/>
    <dgm:cxn modelId="{B49C7FC1-7EBD-4BF1-9926-B178A2AB09A2}" srcId="{6F9886C0-A4E8-4920-83A5-BC96DC337EEC}" destId="{3EC76EB8-E13B-4304-AC20-E87526B7895E}" srcOrd="3" destOrd="0" parTransId="{0B9FDDF4-B689-4706-B4C0-994F34F44559}" sibTransId="{ADC73155-C6EA-4A7E-A2D2-6957C317291B}"/>
    <dgm:cxn modelId="{15BE85D9-B0E1-41DB-A65D-3DB7986E1440}" srcId="{3EC76EB8-E13B-4304-AC20-E87526B7895E}" destId="{532AAFDC-13B9-4F5E-BD9B-B7BE712F1C5C}" srcOrd="1" destOrd="0" parTransId="{AF364F95-DB2D-4C1B-B308-D639139FE618}" sibTransId="{63254F15-AB16-4B0B-B813-9483B3C1CAFC}"/>
    <dgm:cxn modelId="{FA480E85-B177-4D27-8707-6CBB2D9E8E2D}" type="presOf" srcId="{02237605-E75B-48D2-8EB2-CE8B45C6E8FE}" destId="{0E6F8FE1-15E4-4E63-B9AB-E2F416BCDD02}" srcOrd="0" destOrd="0" presId="urn:microsoft.com/office/officeart/2005/8/layout/hList1"/>
    <dgm:cxn modelId="{20CED43D-52E6-4404-B0F6-20E9249557BC}" type="presOf" srcId="{756DBBD2-E0C7-4BFE-95FC-94380F06898D}" destId="{67232641-AE3E-4703-9C34-E70C0CC4DACE}" srcOrd="0" destOrd="0" presId="urn:microsoft.com/office/officeart/2005/8/layout/hList1"/>
    <dgm:cxn modelId="{132FAC7E-2D16-4BF7-8753-9692F82A495E}" srcId="{3EC76EB8-E13B-4304-AC20-E87526B7895E}" destId="{02219FC6-912F-45FF-82C3-E57B50153E95}" srcOrd="0" destOrd="0" parTransId="{1CE36922-2815-47A8-9B44-99EF1BACCFCA}" sibTransId="{B0854DCE-FF5C-45D1-B420-C0C0561E84C6}"/>
    <dgm:cxn modelId="{F43C5AAA-D8C9-4C6A-B3B1-5C1B03724B49}" srcId="{6F9886C0-A4E8-4920-83A5-BC96DC337EEC}" destId="{ED5B285A-09DB-488B-A469-CB3F6B457C49}" srcOrd="1" destOrd="0" parTransId="{78DD1F19-5954-4755-8A1B-9263A0181190}" sibTransId="{013AE698-EF81-4F63-80DE-EA8B14F7670C}"/>
    <dgm:cxn modelId="{0D4AC470-FBF9-471F-AEB5-4C66323F572A}" type="presOf" srcId="{00DB9FB9-DBB8-41BE-8E26-280DBEF3E5D9}" destId="{CB270007-7F21-4725-A90A-81DC5C767E66}" srcOrd="0" destOrd="0" presId="urn:microsoft.com/office/officeart/2005/8/layout/hList1"/>
    <dgm:cxn modelId="{9E671097-594C-4927-9B41-7309897506EF}" srcId="{756DBBD2-E0C7-4BFE-95FC-94380F06898D}" destId="{63597051-68D2-47F9-A87F-144EC2F70671}" srcOrd="1" destOrd="0" parTransId="{1B96AE47-F70F-43EF-92BF-75828C5FC1C6}" sibTransId="{139B9F35-B176-46F9-B49A-5231CFE1354A}"/>
    <dgm:cxn modelId="{1D2FACAC-5BBB-4087-9204-E3ED9152D585}" type="presOf" srcId="{BC1443A7-18C1-4119-9E44-F2280FD1F643}" destId="{0E6F8FE1-15E4-4E63-B9AB-E2F416BCDD02}" srcOrd="0" destOrd="1" presId="urn:microsoft.com/office/officeart/2005/8/layout/hList1"/>
    <dgm:cxn modelId="{E488EA53-C961-448B-BB88-A5380D87CB2C}" type="presParOf" srcId="{A8D52F50-AF88-4999-BD7A-DA5CDD07DD1D}" destId="{C5FA28F7-2D76-4522-A732-4ECC3FA3AF2B}" srcOrd="0" destOrd="0" presId="urn:microsoft.com/office/officeart/2005/8/layout/hList1"/>
    <dgm:cxn modelId="{17225043-3FCE-43B0-BC2C-9ACBDA633C06}" type="presParOf" srcId="{C5FA28F7-2D76-4522-A732-4ECC3FA3AF2B}" destId="{67232641-AE3E-4703-9C34-E70C0CC4DACE}" srcOrd="0" destOrd="0" presId="urn:microsoft.com/office/officeart/2005/8/layout/hList1"/>
    <dgm:cxn modelId="{251DA514-703A-4570-9589-6EBE51C4EA28}" type="presParOf" srcId="{C5FA28F7-2D76-4522-A732-4ECC3FA3AF2B}" destId="{CB270007-7F21-4725-A90A-81DC5C767E66}" srcOrd="1" destOrd="0" presId="urn:microsoft.com/office/officeart/2005/8/layout/hList1"/>
    <dgm:cxn modelId="{9C54540C-6517-494F-8B78-A9D9D6A60551}" type="presParOf" srcId="{A8D52F50-AF88-4999-BD7A-DA5CDD07DD1D}" destId="{476D245E-7D55-4325-886E-6B43DC694425}" srcOrd="1" destOrd="0" presId="urn:microsoft.com/office/officeart/2005/8/layout/hList1"/>
    <dgm:cxn modelId="{385F12F9-A97E-42F4-90B0-DE963AF5DAC2}" type="presParOf" srcId="{A8D52F50-AF88-4999-BD7A-DA5CDD07DD1D}" destId="{8F6433E2-BF08-4058-8A64-E02F7B2FE83A}" srcOrd="2" destOrd="0" presId="urn:microsoft.com/office/officeart/2005/8/layout/hList1"/>
    <dgm:cxn modelId="{158B3126-4C2E-4437-AB7D-3312EB970122}" type="presParOf" srcId="{8F6433E2-BF08-4058-8A64-E02F7B2FE83A}" destId="{F60B229F-5B21-4F21-8215-A1E5C3A242DF}" srcOrd="0" destOrd="0" presId="urn:microsoft.com/office/officeart/2005/8/layout/hList1"/>
    <dgm:cxn modelId="{2CF2F24F-C09B-449D-82FA-9A828C7CB95D}" type="presParOf" srcId="{8F6433E2-BF08-4058-8A64-E02F7B2FE83A}" destId="{0E6F8FE1-15E4-4E63-B9AB-E2F416BCDD02}" srcOrd="1" destOrd="0" presId="urn:microsoft.com/office/officeart/2005/8/layout/hList1"/>
    <dgm:cxn modelId="{127E885E-DCCA-4716-B984-8FAA8EFA0BFC}" type="presParOf" srcId="{A8D52F50-AF88-4999-BD7A-DA5CDD07DD1D}" destId="{F0A97119-ED0C-4E68-B866-DAAF21F718FA}" srcOrd="3" destOrd="0" presId="urn:microsoft.com/office/officeart/2005/8/layout/hList1"/>
    <dgm:cxn modelId="{72AB190F-FDF2-4D31-B5C3-6096394A3E69}" type="presParOf" srcId="{A8D52F50-AF88-4999-BD7A-DA5CDD07DD1D}" destId="{27B1C0C5-99DA-4844-84C2-B3728A162E9C}" srcOrd="4" destOrd="0" presId="urn:microsoft.com/office/officeart/2005/8/layout/hList1"/>
    <dgm:cxn modelId="{F13C3E9D-8AFD-4EC0-B22E-C16D8EEE443C}" type="presParOf" srcId="{27B1C0C5-99DA-4844-84C2-B3728A162E9C}" destId="{FA312BC2-3768-4438-9284-7345A28D1E0D}" srcOrd="0" destOrd="0" presId="urn:microsoft.com/office/officeart/2005/8/layout/hList1"/>
    <dgm:cxn modelId="{92E9A065-4F9F-4A25-BBE7-27E824AA313A}" type="presParOf" srcId="{27B1C0C5-99DA-4844-84C2-B3728A162E9C}" destId="{E454DF77-800E-46F4-A4C4-A69D38394B3F}" srcOrd="1" destOrd="0" presId="urn:microsoft.com/office/officeart/2005/8/layout/hList1"/>
    <dgm:cxn modelId="{A501AB21-7AD8-493E-9411-188FB984DE55}" type="presParOf" srcId="{A8D52F50-AF88-4999-BD7A-DA5CDD07DD1D}" destId="{061FE92B-1106-40AF-9321-7139548F6193}" srcOrd="5" destOrd="0" presId="urn:microsoft.com/office/officeart/2005/8/layout/hList1"/>
    <dgm:cxn modelId="{9BCDE8F1-E751-4B47-B82C-66A13A7BC0FC}" type="presParOf" srcId="{A8D52F50-AF88-4999-BD7A-DA5CDD07DD1D}" destId="{92B4BE89-E520-48BD-9BC8-85479A5FA190}" srcOrd="6" destOrd="0" presId="urn:microsoft.com/office/officeart/2005/8/layout/hList1"/>
    <dgm:cxn modelId="{C8A94874-3F6A-444D-8AFE-1413FC9B575E}" type="presParOf" srcId="{92B4BE89-E520-48BD-9BC8-85479A5FA190}" destId="{223B8052-4E9F-4783-B940-D6BC70E461A2}" srcOrd="0" destOrd="0" presId="urn:microsoft.com/office/officeart/2005/8/layout/hList1"/>
    <dgm:cxn modelId="{F7B0CFB9-8650-489C-A931-1EEFDA31CA9F}" type="presParOf" srcId="{92B4BE89-E520-48BD-9BC8-85479A5FA190}" destId="{1025838D-61E1-4B15-AA95-A11AB76042F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32641-AE3E-4703-9C34-E70C0CC4DACE}">
      <dsp:nvSpPr>
        <dsp:cNvPr id="0" name=""/>
        <dsp:cNvSpPr/>
      </dsp:nvSpPr>
      <dsp:spPr>
        <a:xfrm>
          <a:off x="89211" y="297467"/>
          <a:ext cx="1366931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2025г.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211" y="297467"/>
        <a:ext cx="1366931" cy="403200"/>
      </dsp:txXfrm>
    </dsp:sp>
    <dsp:sp modelId="{CB270007-7F21-4725-A90A-81DC5C767E66}">
      <dsp:nvSpPr>
        <dsp:cNvPr id="0" name=""/>
        <dsp:cNvSpPr/>
      </dsp:nvSpPr>
      <dsp:spPr>
        <a:xfrm>
          <a:off x="3142" y="700667"/>
          <a:ext cx="1539069" cy="7878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50,1 %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293,6 млн.руб.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42" y="700667"/>
        <a:ext cx="1539069" cy="787815"/>
      </dsp:txXfrm>
    </dsp:sp>
    <dsp:sp modelId="{F60B229F-5B21-4F21-8215-A1E5C3A242DF}">
      <dsp:nvSpPr>
        <dsp:cNvPr id="0" name=""/>
        <dsp:cNvSpPr/>
      </dsp:nvSpPr>
      <dsp:spPr>
        <a:xfrm>
          <a:off x="1839759" y="297467"/>
          <a:ext cx="1366931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2026г.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9759" y="297467"/>
        <a:ext cx="1366931" cy="403200"/>
      </dsp:txXfrm>
    </dsp:sp>
    <dsp:sp modelId="{0E6F8FE1-15E4-4E63-B9AB-E2F416BCDD02}">
      <dsp:nvSpPr>
        <dsp:cNvPr id="0" name=""/>
        <dsp:cNvSpPr/>
      </dsp:nvSpPr>
      <dsp:spPr>
        <a:xfrm>
          <a:off x="1733583" y="700667"/>
          <a:ext cx="1579284" cy="7878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53,3 %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360,8 млн.руб.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3583" y="700667"/>
        <a:ext cx="1579284" cy="787815"/>
      </dsp:txXfrm>
    </dsp:sp>
    <dsp:sp modelId="{FA312BC2-3768-4438-9284-7345A28D1E0D}">
      <dsp:nvSpPr>
        <dsp:cNvPr id="0" name=""/>
        <dsp:cNvSpPr/>
      </dsp:nvSpPr>
      <dsp:spPr>
        <a:xfrm>
          <a:off x="3681235" y="297467"/>
          <a:ext cx="1366931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2027г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3681235" y="297467"/>
        <a:ext cx="1366931" cy="403200"/>
      </dsp:txXfrm>
    </dsp:sp>
    <dsp:sp modelId="{E454DF77-800E-46F4-A4C4-A69D38394B3F}">
      <dsp:nvSpPr>
        <dsp:cNvPr id="0" name=""/>
        <dsp:cNvSpPr/>
      </dsp:nvSpPr>
      <dsp:spPr>
        <a:xfrm>
          <a:off x="3504238" y="700667"/>
          <a:ext cx="1720926" cy="7878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53,6 %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398,5 млн.руб</a:t>
          </a:r>
          <a:r>
            <a:rPr lang="ru-RU" sz="1400" b="1" kern="1200" dirty="0" smtClean="0"/>
            <a:t>.</a:t>
          </a:r>
          <a:endParaRPr lang="ru-RU" sz="1400" b="1" kern="1200" dirty="0"/>
        </a:p>
      </dsp:txBody>
      <dsp:txXfrm>
        <a:off x="3504238" y="700667"/>
        <a:ext cx="1720926" cy="787815"/>
      </dsp:txXfrm>
    </dsp:sp>
    <dsp:sp modelId="{223B8052-4E9F-4783-B940-D6BC70E461A2}">
      <dsp:nvSpPr>
        <dsp:cNvPr id="0" name=""/>
        <dsp:cNvSpPr/>
      </dsp:nvSpPr>
      <dsp:spPr>
        <a:xfrm>
          <a:off x="5416535" y="297467"/>
          <a:ext cx="1366931" cy="403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2028г.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16535" y="297467"/>
        <a:ext cx="1366931" cy="403200"/>
      </dsp:txXfrm>
    </dsp:sp>
    <dsp:sp modelId="{1025838D-61E1-4B15-AA95-A11AB76042F9}">
      <dsp:nvSpPr>
        <dsp:cNvPr id="0" name=""/>
        <dsp:cNvSpPr/>
      </dsp:nvSpPr>
      <dsp:spPr>
        <a:xfrm>
          <a:off x="5416535" y="700667"/>
          <a:ext cx="1366931" cy="7878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52,7%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430,2млн.руб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16535" y="700667"/>
        <a:ext cx="1366931" cy="787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32641-AE3E-4703-9C34-E70C0CC4DACE}">
      <dsp:nvSpPr>
        <dsp:cNvPr id="0" name=""/>
        <dsp:cNvSpPr/>
      </dsp:nvSpPr>
      <dsp:spPr>
        <a:xfrm>
          <a:off x="2551" y="276136"/>
          <a:ext cx="1534277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2025г</a:t>
          </a:r>
          <a:r>
            <a:rPr lang="ru-RU" sz="1500" kern="1200" dirty="0" smtClean="0"/>
            <a:t>.</a:t>
          </a:r>
          <a:endParaRPr lang="ru-RU" sz="1500" kern="1200" dirty="0"/>
        </a:p>
      </dsp:txBody>
      <dsp:txXfrm>
        <a:off x="2551" y="276136"/>
        <a:ext cx="1534277" cy="432000"/>
      </dsp:txXfrm>
    </dsp:sp>
    <dsp:sp modelId="{CB270007-7F21-4725-A90A-81DC5C767E66}">
      <dsp:nvSpPr>
        <dsp:cNvPr id="0" name=""/>
        <dsp:cNvSpPr/>
      </dsp:nvSpPr>
      <dsp:spPr>
        <a:xfrm>
          <a:off x="2551" y="708137"/>
          <a:ext cx="1534277" cy="65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0,09077131%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11,7 млн.руб.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1" y="708137"/>
        <a:ext cx="1534277" cy="658800"/>
      </dsp:txXfrm>
    </dsp:sp>
    <dsp:sp modelId="{F60B229F-5B21-4F21-8215-A1E5C3A242DF}">
      <dsp:nvSpPr>
        <dsp:cNvPr id="0" name=""/>
        <dsp:cNvSpPr/>
      </dsp:nvSpPr>
      <dsp:spPr>
        <a:xfrm>
          <a:off x="1751628" y="276136"/>
          <a:ext cx="1534277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2026г.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1628" y="276136"/>
        <a:ext cx="1534277" cy="432000"/>
      </dsp:txXfrm>
    </dsp:sp>
    <dsp:sp modelId="{0E6F8FE1-15E4-4E63-B9AB-E2F416BCDD02}">
      <dsp:nvSpPr>
        <dsp:cNvPr id="0" name=""/>
        <dsp:cNvSpPr/>
      </dsp:nvSpPr>
      <dsp:spPr>
        <a:xfrm>
          <a:off x="1751628" y="708137"/>
          <a:ext cx="1534277" cy="65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0,08963598%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12,7 млн.руб.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51628" y="708137"/>
        <a:ext cx="1534277" cy="658800"/>
      </dsp:txXfrm>
    </dsp:sp>
    <dsp:sp modelId="{FA312BC2-3768-4438-9284-7345A28D1E0D}">
      <dsp:nvSpPr>
        <dsp:cNvPr id="0" name=""/>
        <dsp:cNvSpPr/>
      </dsp:nvSpPr>
      <dsp:spPr>
        <a:xfrm>
          <a:off x="3507608" y="282353"/>
          <a:ext cx="1534277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2027г.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7608" y="282353"/>
        <a:ext cx="1534277" cy="432000"/>
      </dsp:txXfrm>
    </dsp:sp>
    <dsp:sp modelId="{E454DF77-800E-46F4-A4C4-A69D38394B3F}">
      <dsp:nvSpPr>
        <dsp:cNvPr id="0" name=""/>
        <dsp:cNvSpPr/>
      </dsp:nvSpPr>
      <dsp:spPr>
        <a:xfrm>
          <a:off x="3500704" y="708137"/>
          <a:ext cx="1534277" cy="65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0,08963598%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17,6млн.руб.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0704" y="708137"/>
        <a:ext cx="1534277" cy="658800"/>
      </dsp:txXfrm>
    </dsp:sp>
    <dsp:sp modelId="{223B8052-4E9F-4783-B940-D6BC70E461A2}">
      <dsp:nvSpPr>
        <dsp:cNvPr id="0" name=""/>
        <dsp:cNvSpPr/>
      </dsp:nvSpPr>
      <dsp:spPr>
        <a:xfrm>
          <a:off x="5249780" y="276136"/>
          <a:ext cx="1534277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2028г.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49780" y="276136"/>
        <a:ext cx="1534277" cy="432000"/>
      </dsp:txXfrm>
    </dsp:sp>
    <dsp:sp modelId="{1025838D-61E1-4B15-AA95-A11AB76042F9}">
      <dsp:nvSpPr>
        <dsp:cNvPr id="0" name=""/>
        <dsp:cNvSpPr/>
      </dsp:nvSpPr>
      <dsp:spPr>
        <a:xfrm>
          <a:off x="5249780" y="708137"/>
          <a:ext cx="1534277" cy="658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0,08963598%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18,1млн.руб</a:t>
          </a:r>
          <a:endParaRPr lang="ru-RU" sz="1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49780" y="708137"/>
        <a:ext cx="1534277" cy="65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0.6501</cdr:x>
      <cdr:y>0</cdr:y>
    </cdr:from>
    <cdr:to>
      <cdr:x>0.96429</cdr:x>
      <cdr:y>0.09375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084044" y="-1500174"/>
          <a:ext cx="2457075" cy="44872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1800" b="1" dirty="0" smtClean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2041,9</a:t>
          </a:r>
        </a:p>
        <a:p xmlns:a="http://schemas.openxmlformats.org/drawingml/2006/main">
          <a:pPr algn="ctr"/>
          <a:endParaRPr lang="ru-RU" sz="18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0.53961</cdr:x>
      <cdr:y>0.19236</cdr:y>
    </cdr:from>
    <cdr:to>
      <cdr:x>0.6367</cdr:x>
      <cdr:y>0.26698</cdr:y>
    </cdr:to>
    <cdr:sp macro="" textlink="">
      <cdr:nvSpPr>
        <cdr:cNvPr id="8" name="Двойные круглые скобки 7"/>
        <cdr:cNvSpPr/>
      </cdr:nvSpPr>
      <cdr:spPr>
        <a:xfrm xmlns:a="http://schemas.openxmlformats.org/drawingml/2006/main">
          <a:off x="4219948" y="920714"/>
          <a:ext cx="759278" cy="357158"/>
        </a:xfrm>
        <a:prstGeom xmlns:a="http://schemas.openxmlformats.org/drawingml/2006/main" prst="bracketPair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+16,0%</a:t>
          </a:r>
          <a:endParaRPr lang="ru-RU" sz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0.30021</cdr:x>
      <cdr:y>0.44776</cdr:y>
    </cdr:from>
    <cdr:to>
      <cdr:x>0.41671</cdr:x>
      <cdr:y>0.55224</cdr:y>
    </cdr:to>
    <cdr:sp macro="" textlink="">
      <cdr:nvSpPr>
        <cdr:cNvPr id="10" name="Двойные круглые скобки 9"/>
        <cdr:cNvSpPr/>
      </cdr:nvSpPr>
      <cdr:spPr>
        <a:xfrm xmlns:a="http://schemas.openxmlformats.org/drawingml/2006/main">
          <a:off x="2347740" y="2143134"/>
          <a:ext cx="911071" cy="500078"/>
        </a:xfrm>
        <a:prstGeom xmlns:a="http://schemas.openxmlformats.org/drawingml/2006/main" prst="bracketPair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  +17,9%</a:t>
          </a:r>
          <a:endParaRPr lang="ru-RU" sz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0.6566</cdr:x>
      <cdr:y>0.01061</cdr:y>
    </cdr:from>
    <cdr:to>
      <cdr:x>0.97079</cdr:x>
      <cdr:y>0.10436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134844" y="50800"/>
          <a:ext cx="2457075" cy="44872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800" b="1" dirty="0" smtClean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2041,9</a:t>
          </a:r>
        </a:p>
        <a:p xmlns:a="http://schemas.openxmlformats.org/drawingml/2006/main">
          <a:pPr algn="ctr"/>
          <a:endParaRPr lang="ru-RU" sz="18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0.6566</cdr:x>
      <cdr:y>0.01061</cdr:y>
    </cdr:from>
    <cdr:to>
      <cdr:x>0.97079</cdr:x>
      <cdr:y>0.10436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134844" y="50800"/>
          <a:ext cx="2457075" cy="44872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800" b="1" dirty="0" smtClean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2041,9</a:t>
          </a:r>
        </a:p>
        <a:p xmlns:a="http://schemas.openxmlformats.org/drawingml/2006/main">
          <a:pPr algn="ctr"/>
          <a:endParaRPr lang="ru-RU" sz="18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0.6631</cdr:x>
      <cdr:y>0.02123</cdr:y>
    </cdr:from>
    <cdr:to>
      <cdr:x>0.97729</cdr:x>
      <cdr:y>0.11498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5185644" y="101600"/>
          <a:ext cx="2457075" cy="44872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800" b="1" dirty="0" smtClean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2041,9 млн.руб.</a:t>
          </a:r>
        </a:p>
        <a:p xmlns:a="http://schemas.openxmlformats.org/drawingml/2006/main">
          <a:pPr algn="ctr"/>
          <a:endParaRPr lang="ru-RU" sz="18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0.03318</cdr:x>
      <cdr:y>0.02687</cdr:y>
    </cdr:from>
    <cdr:to>
      <cdr:x>0.19892</cdr:x>
      <cdr:y>0.14723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59508" y="128626"/>
          <a:ext cx="1296144" cy="5760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2026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0.7278</cdr:x>
      <cdr:y>0</cdr:y>
    </cdr:from>
    <cdr:to>
      <cdr:x>1</cdr:x>
      <cdr:y>0.07408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719183" y="-1428736"/>
          <a:ext cx="2138997" cy="38822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25400" cap="flat" cmpd="sng" algn="ctr">
          <a:solidFill>
            <a:sysClr val="window" lastClr="FFFF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500,4</a:t>
          </a:r>
          <a:endParaRPr lang="ru-RU" sz="18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0.03949</cdr:x>
      <cdr:y>0.03424</cdr:y>
    </cdr:from>
    <cdr:to>
      <cdr:x>0.20443</cdr:x>
      <cdr:y>0.14416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310308" y="179426"/>
          <a:ext cx="1296144" cy="576064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2026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0.22124</cdr:x>
      <cdr:y>0.72574</cdr:y>
    </cdr:from>
    <cdr:to>
      <cdr:x>0.33362</cdr:x>
      <cdr:y>0.84751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800200" y="3303761"/>
          <a:ext cx="914400" cy="55436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Дефицит (-)5,0</a:t>
          </a:r>
          <a:endParaRPr lang="ru-RU" sz="1400" b="1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0.3125</cdr:x>
      <cdr:y>0.47059</cdr:y>
    </cdr:from>
    <cdr:to>
      <cdr:x>0.40625</cdr:x>
      <cdr:y>0.52941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57488" y="2286016"/>
          <a:ext cx="857256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0.35156</cdr:x>
      <cdr:y>0.25</cdr:y>
    </cdr:from>
    <cdr:to>
      <cdr:x>0.48437</cdr:x>
      <cdr:y>0.36765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214678" y="1214446"/>
          <a:ext cx="1214446" cy="571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dirty="0" smtClean="0">
              <a:latin typeface="Franklin Gothic Demi" pitchFamily="34" charset="0"/>
            </a:rPr>
            <a:t>1955,9 млн.руб.</a:t>
          </a:r>
          <a:endParaRPr lang="ru-RU" sz="1800" dirty="0">
            <a:latin typeface="Franklin Gothic Demi" pitchFamily="34" charset="0"/>
          </a:endParaRPr>
        </a:p>
      </cdr:txBody>
    </cdr:sp>
  </cdr:relSizeAnchor>
  <cdr:relSizeAnchor xmlns:cdr="http://schemas.openxmlformats.org/drawingml/2006/chartDrawing">
    <cdr:from>
      <cdr:x>0.75</cdr:x>
      <cdr:y>0.33824</cdr:y>
    </cdr:from>
    <cdr:to>
      <cdr:x>0.875</cdr:x>
      <cdr:y>0.42647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858016" y="1643074"/>
          <a:ext cx="1143008" cy="4286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Franklin Gothic Demi" pitchFamily="34" charset="0"/>
            </a:rPr>
            <a:t>91,0</a:t>
          </a:r>
        </a:p>
        <a:p xmlns:a="http://schemas.openxmlformats.org/drawingml/2006/main">
          <a:pPr algn="ctr"/>
          <a:r>
            <a:rPr lang="ru-RU" sz="1800" dirty="0" smtClean="0">
              <a:latin typeface="Franklin Gothic Demi" pitchFamily="34" charset="0"/>
            </a:rPr>
            <a:t>млн.руб</a:t>
          </a:r>
          <a:r>
            <a:rPr lang="ru-RU" sz="1800" dirty="0" smtClean="0"/>
            <a:t>.</a:t>
          </a:r>
          <a:endParaRPr lang="ru-RU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47" cy="498327"/>
          </a:xfrm>
          <a:prstGeom prst="rect">
            <a:avLst/>
          </a:prstGeom>
        </p:spPr>
        <p:txBody>
          <a:bodyPr vert="horz" lIns="91797" tIns="45899" rIns="91797" bIns="4589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826" y="1"/>
            <a:ext cx="2946246" cy="498327"/>
          </a:xfrm>
          <a:prstGeom prst="rect">
            <a:avLst/>
          </a:prstGeom>
        </p:spPr>
        <p:txBody>
          <a:bodyPr vert="horz" lIns="91797" tIns="45899" rIns="91797" bIns="45899" rtlCol="0"/>
          <a:lstStyle>
            <a:lvl1pPr algn="r">
              <a:defRPr sz="1200"/>
            </a:lvl1pPr>
          </a:lstStyle>
          <a:p>
            <a:fld id="{0C18DC9B-7844-40BF-ADAA-67924287FFD2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486"/>
            <a:ext cx="2946247" cy="498327"/>
          </a:xfrm>
          <a:prstGeom prst="rect">
            <a:avLst/>
          </a:prstGeom>
        </p:spPr>
        <p:txBody>
          <a:bodyPr vert="horz" lIns="91797" tIns="45899" rIns="91797" bIns="4589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826" y="9431486"/>
            <a:ext cx="2946246" cy="498327"/>
          </a:xfrm>
          <a:prstGeom prst="rect">
            <a:avLst/>
          </a:prstGeom>
        </p:spPr>
        <p:txBody>
          <a:bodyPr vert="horz" lIns="91797" tIns="45899" rIns="91797" bIns="45899" rtlCol="0" anchor="b"/>
          <a:lstStyle>
            <a:lvl1pPr algn="r">
              <a:defRPr sz="1200"/>
            </a:lvl1pPr>
          </a:lstStyle>
          <a:p>
            <a:fld id="{F1460F4A-5DD2-4E30-B124-659AEBA877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0186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01" cy="496967"/>
          </a:xfrm>
          <a:prstGeom prst="rect">
            <a:avLst/>
          </a:prstGeom>
        </p:spPr>
        <p:txBody>
          <a:bodyPr vert="horz" lIns="91126" tIns="45564" rIns="91126" bIns="4556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1"/>
            <a:ext cx="2946401" cy="496967"/>
          </a:xfrm>
          <a:prstGeom prst="rect">
            <a:avLst/>
          </a:prstGeom>
        </p:spPr>
        <p:txBody>
          <a:bodyPr vert="horz" lIns="91126" tIns="45564" rIns="91126" bIns="45564" rtlCol="0"/>
          <a:lstStyle>
            <a:lvl1pPr algn="r">
              <a:defRPr sz="1200"/>
            </a:lvl1pPr>
          </a:lstStyle>
          <a:p>
            <a:fld id="{CE37D857-4AB3-4168-AA22-2044816EBC19}" type="datetimeFigureOut">
              <a:rPr lang="ru-RU" smtClean="0"/>
              <a:pPr/>
              <a:t>09.12.2025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6" tIns="45564" rIns="91126" bIns="4556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17217"/>
            <a:ext cx="5438775" cy="4467939"/>
          </a:xfrm>
          <a:prstGeom prst="rect">
            <a:avLst/>
          </a:prstGeom>
        </p:spPr>
        <p:txBody>
          <a:bodyPr vert="horz" lIns="91126" tIns="45564" rIns="91126" bIns="4556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259"/>
            <a:ext cx="2946401" cy="496967"/>
          </a:xfrm>
          <a:prstGeom prst="rect">
            <a:avLst/>
          </a:prstGeom>
        </p:spPr>
        <p:txBody>
          <a:bodyPr vert="horz" lIns="91126" tIns="45564" rIns="91126" bIns="4556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31259"/>
            <a:ext cx="2946401" cy="496967"/>
          </a:xfrm>
          <a:prstGeom prst="rect">
            <a:avLst/>
          </a:prstGeom>
        </p:spPr>
        <p:txBody>
          <a:bodyPr vert="horz" lIns="91126" tIns="45564" rIns="91126" bIns="45564" rtlCol="0" anchor="b"/>
          <a:lstStyle>
            <a:lvl1pPr algn="r">
              <a:defRPr sz="1200"/>
            </a:lvl1pPr>
          </a:lstStyle>
          <a:p>
            <a:fld id="{E4BE81B1-7F31-4A59-953E-742E117061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910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0034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CE2738-1130-416E-94B8-7810F3160802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E6C168-9674-46CC-B1E8-E6294FA55A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F6F10A-28BC-48A6-AF85-8346116DDBF9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439BA5-41E6-43A6-8A04-38922B9BD8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DEDE7-537D-445F-A609-22C8271937C4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2E859-76BA-465B-9E9A-8380348F03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C164FC-97AD-46B6-816C-ED32AF939A3A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91BF36-A523-40FD-B6E5-8812FDD179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01E114-0800-4B5B-AB83-44F5CAB7134E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1AF5B-0998-4515-9ABB-6EA4B1A8EE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F6D44F-BEA8-4D2B-9ECF-C43EA92C04B7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A9959D-307B-4B8D-80EC-EF71BC6BA47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B057F2-FB3B-4618-AC2B-847066596C91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3C445-4713-4C21-AABB-B090004706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7E39AD-7A2D-45EE-AB63-7071AD4D0E63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D91FF9-0B14-47BC-8349-BFFFE70B22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D18824-0E5B-49BA-9B81-9191E9394EB5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87365-C55B-40B0-9929-38662932B7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0CF48C-4FBC-4EDA-B7B2-D871E324A09C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3B5F84-E0A4-46AA-83C6-69812A0368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A63A5-8716-467B-A784-94CF1742E42C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34DF12B6-E235-4944-A872-27D3A5D7C5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6C36220-B7C0-42E4-A268-A22113B6AAF7}" type="datetimeFigureOut">
              <a:rPr lang="ru-RU" smtClean="0"/>
              <a:pPr>
                <a:defRPr/>
              </a:pPr>
              <a:t>09.12.2025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3083981-C301-4A34-B45F-BF5B9066F3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412776"/>
            <a:ext cx="9144000" cy="341632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228600"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Доклад 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indent="228600"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Начальника финансового управления Логиновой А.П. 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  <a:p>
            <a:pPr indent="228600"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на Публичные слушания по проекту бюджета на </a:t>
            </a:r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2026 </a:t>
            </a:r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год и плановый период </a:t>
            </a:r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2027 </a:t>
            </a:r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и </a:t>
            </a:r>
            <a:r>
              <a:rPr lang="ru-RU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2028 </a:t>
            </a:r>
            <a:r>
              <a:rPr lang="ru-RU" sz="36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Times New Roman" pitchFamily="18" charset="0"/>
              </a:rPr>
              <a:t>годов</a:t>
            </a:r>
            <a:endParaRPr lang="ru-RU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15888"/>
            <a:ext cx="79216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Номер слайда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3D52FA-8B5E-4E3F-9ED0-05B7F83237D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1"/>
          <p:cNvSpPr>
            <a:spLocks noChangeArrowheads="1"/>
          </p:cNvSpPr>
          <p:nvPr/>
        </p:nvSpPr>
        <p:spPr bwMode="auto">
          <a:xfrm>
            <a:off x="1000125" y="142875"/>
            <a:ext cx="8143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Общие параметры бюджета по доходам и по расходам (млн. руб.)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611560" y="1349375"/>
          <a:ext cx="8136904" cy="4552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53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0" name="Rectangle 2"/>
          <p:cNvSpPr>
            <a:spLocks noChangeArrowheads="1"/>
          </p:cNvSpPr>
          <p:nvPr/>
        </p:nvSpPr>
        <p:spPr bwMode="auto">
          <a:xfrm>
            <a:off x="142875" y="928670"/>
            <a:ext cx="9001125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Особенности формирования расходной части бюджета округа на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2026-2028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годы </a:t>
            </a: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обусловлены необходимостью:</a:t>
            </a:r>
            <a:endParaRPr lang="ru-RU" sz="15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1) </a:t>
            </a:r>
            <a:r>
              <a:rPr lang="ru-RU" sz="1400" dirty="0" smtClean="0">
                <a:latin typeface="Arial" charset="0"/>
                <a:cs typeface="Arial" charset="0"/>
              </a:rPr>
              <a:t>исполнения </a:t>
            </a:r>
            <a:r>
              <a:rPr lang="ru-RU" sz="1400" dirty="0">
                <a:latin typeface="Arial" charset="0"/>
                <a:cs typeface="Arial" charset="0"/>
              </a:rPr>
              <a:t>публичных нормативных обязательств и иных социальных обязательств;</a:t>
            </a: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2) реализацией мероприятий, предусмотренных Указом Президента Российской Федерации от 07.05.2018 г. № 204 «О национальных целях и стратегических задачах развития Российской Федерации на период до 2024 года» и включением бюджетных ассигнований на их реализацию в соответствии с паспортами муниципальных программ;</a:t>
            </a:r>
            <a:endParaRPr lang="ru-RU" sz="1400" b="1" i="1" dirty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3) </a:t>
            </a:r>
            <a:r>
              <a:rPr lang="ru-RU" sz="1400" dirty="0" err="1">
                <a:latin typeface="Arial" charset="0"/>
                <a:cs typeface="Arial" charset="0"/>
              </a:rPr>
              <a:t>приоритизации</a:t>
            </a:r>
            <a:r>
              <a:rPr lang="ru-RU" sz="1400" dirty="0">
                <a:latin typeface="Arial" charset="0"/>
                <a:cs typeface="Arial" charset="0"/>
              </a:rPr>
              <a:t> расходов бюджета округа и выполнения обязательств по социально-экономическому развитию и финансовому оздоровлению;</a:t>
            </a: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4)</a:t>
            </a:r>
            <a:r>
              <a:rPr lang="ru-RU" sz="1400" b="1" i="1" dirty="0">
                <a:latin typeface="Arial" charset="0"/>
                <a:cs typeface="Arial" charset="0"/>
              </a:rPr>
              <a:t> </a:t>
            </a:r>
            <a:r>
              <a:rPr lang="ru-RU" sz="1400" dirty="0">
                <a:latin typeface="Arial" charset="0"/>
                <a:cs typeface="Arial" charset="0"/>
              </a:rPr>
              <a:t>сохранения достигнутого уровня целевых показателей Указов Президента Российской Федерации  от 07.05.2012 г. в части оплаты труда работников бюджетного сектора, а также обеспечения минимального размера оплаты труда в соответствии с Федеральным законом «О минимальном размере оплаты труда»;</a:t>
            </a: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5) учета мнения граждан (путем проведения открытого голосования или конкурсного отбора) на реализацию мероприятий по благоустройству городской среды, проведение культурных и спортивных мероприятий, обустройство объектов социальной инфраструктуры и прилегающих к ним территорий и обеспечения направления на  осуществление этих мероприятий с 2023 года не менее пяти процентов расходов местного бюджета, в первую очередь по вышеуказанным направлениям расходов;</a:t>
            </a:r>
            <a:r>
              <a:rPr lang="ru-RU" sz="1400" b="1" i="1" dirty="0">
                <a:latin typeface="Arial" charset="0"/>
                <a:cs typeface="Arial" charset="0"/>
              </a:rPr>
              <a:t> </a:t>
            </a: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6) уточнения объема бюджетных ассигнований с учетом:</a:t>
            </a:r>
            <a:endParaRPr lang="ru-RU" sz="1400" b="1" i="1" dirty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- увеличения фондов оплаты труда работников организаций бюджетной сферы округа в целях сохранения достигнутых целевых показателей, определенных «майскими» указами Президента </a:t>
            </a:r>
            <a:r>
              <a:rPr lang="ru-RU" sz="1400" dirty="0" smtClean="0">
                <a:latin typeface="Arial" charset="0"/>
                <a:cs typeface="Arial" charset="0"/>
              </a:rPr>
              <a:t>РФ 2012 </a:t>
            </a:r>
            <a:r>
              <a:rPr lang="ru-RU" sz="1400" dirty="0">
                <a:latin typeface="Arial" charset="0"/>
                <a:cs typeface="Arial" charset="0"/>
              </a:rPr>
              <a:t>года, и индексации оплаты труда отдельных категорий работников;</a:t>
            </a: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- установления минимального размера оплаты труда в соответствии с изменениями в </a:t>
            </a:r>
            <a:r>
              <a:rPr lang="ru-RU" sz="1400" dirty="0" smtClean="0">
                <a:latin typeface="Arial" charset="0"/>
                <a:cs typeface="Arial" charset="0"/>
              </a:rPr>
              <a:t>ФЗ </a:t>
            </a:r>
            <a:r>
              <a:rPr lang="ru-RU" sz="1400" dirty="0">
                <a:latin typeface="Arial" charset="0"/>
                <a:cs typeface="Arial" charset="0"/>
              </a:rPr>
              <a:t>«О минимальном размере оплаты труда»; </a:t>
            </a: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- ежегодной индексации размеров социальных выплат, установленных законодательством Челябинской области и нормативными правовыми актами Усть-Катавского городского округа;</a:t>
            </a:r>
          </a:p>
          <a:p>
            <a:pPr algn="just">
              <a:defRPr/>
            </a:pPr>
            <a:r>
              <a:rPr lang="ru-RU" sz="1400" dirty="0">
                <a:latin typeface="Arial" charset="0"/>
                <a:cs typeface="Arial" charset="0"/>
              </a:rPr>
              <a:t>- увеличения бюджетных ассигнований в связи с принятием в текущем году расходных обязательств, действие которых распространяется на планируемый период.</a:t>
            </a:r>
          </a:p>
          <a:p>
            <a:pPr indent="450850" algn="just">
              <a:buFontTx/>
              <a:buChar char="-"/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14437" y="0"/>
            <a:ext cx="7929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Основные подходы к планированию бюджетных ассигнований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865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Rectangle 2"/>
          <p:cNvSpPr>
            <a:spLocks noChangeArrowheads="1"/>
          </p:cNvSpPr>
          <p:nvPr/>
        </p:nvSpPr>
        <p:spPr bwMode="auto">
          <a:xfrm>
            <a:off x="357158" y="575385"/>
            <a:ext cx="8786842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/>
              <a:t>В связи с необходимостью включения в бюджет округа средств местного бюджета для выполнения условий </a:t>
            </a:r>
            <a:r>
              <a:rPr lang="ru-RU" sz="1800" dirty="0" err="1"/>
              <a:t>софинансирования</a:t>
            </a:r>
            <a:r>
              <a:rPr lang="ru-RU" sz="1800" dirty="0"/>
              <a:t> при предоставлении субсидий из областного и федерального бюджетов, Фонд оплаты труда (далее по тексту - ФОТ) работников бюджетной сферы на 2026 год в целом предусмотрен с ростом на 14,7% от ФОТ в первоначальном бюджете на 2025 год. В целом ФОТ запланирован в объеме 562 745 638,92 рубля (с учетом ФОТ от оказания платных услуг муниципальными казенными учреждениями в сумме 11 630 981,99 руб.), на 91% от расчетного ФОТ.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Увеличение минимального размера оплаты труда (далее по тексту - МРОТ) с 01.01.2026 года в первоначальном бюджете на 2026 год заложено частично в связи с отсутствием средств, будет предусматриваться в ходе исполнения бюджета в рамках защиты по сбалансированности бюджета, с учетом уровня индексаций оплаты труда, решения по которым будут приниматься для муниципальных образований на областном уровне после 01.01.2026 года и согласования с отраслевыми министерствами расчётного ФОТ по отраслям бюджетного сектора.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/>
              <a:t>Оплата труда отдельных категорий работников в целях достижения целевых показателей, определенных «майскими» указами Президента Российской Федерации 2012 года, в первоначальном бюджете на 2026 год запланировано исходя из индикативных показателей на 2025 год</a:t>
            </a:r>
            <a:r>
              <a:rPr lang="ru-RU" sz="1800" dirty="0" smtClean="0"/>
              <a:t>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800" dirty="0"/>
              <a:t>Расходы на уплату налогов учреждениями бюджетной сферы предусмотрены в размере 100% от расчетов на 2026 год в сумме 22 014 551,53 руб.</a:t>
            </a:r>
          </a:p>
          <a:p>
            <a:endParaRPr lang="ru-RU" dirty="0"/>
          </a:p>
        </p:txBody>
      </p:sp>
      <p:sp>
        <p:nvSpPr>
          <p:cNvPr id="20484" name="Rectangle 1"/>
          <p:cNvSpPr>
            <a:spLocks noChangeArrowheads="1"/>
          </p:cNvSpPr>
          <p:nvPr/>
        </p:nvSpPr>
        <p:spPr bwMode="auto">
          <a:xfrm>
            <a:off x="1000125" y="-96754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подходы к планированию бюджетных ассигнований и приоритеты бюджетных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1974157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Прямоугольник 3"/>
          <p:cNvSpPr>
            <a:spLocks noChangeArrowheads="1"/>
          </p:cNvSpPr>
          <p:nvPr/>
        </p:nvSpPr>
        <p:spPr bwMode="auto">
          <a:xfrm>
            <a:off x="428564" y="948690"/>
            <a:ext cx="871543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/>
              <a:t>Бюджетные ассигнования на обеспечение деятельности муниципальных казенных учреждений и органов местного самоуправления, а также на предоставление субсидий муниципальным бюджетным и автономным учреждениям на выполнение муниципального задания (социального заказа) за счет средств местного бюджета запланированы в целом на 67% от потребности, с увеличением на 9% от первоначального бюджета 2025 года, и составили 57 465 890,95 руб.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/>
              <a:t>Расходы на оплату топливно-энергетических ресурсов, услуг водоснабжения, водоотведения, потребляемых муниципальными учреждениями, и электрической энергии, расходуемой на уличное освещение, в целом запланированы в полном объеме от расчетной потребности на 2026 год в сумме 107 033 918,88 руб., с ростом на 12% от первоначального бюджета 2025 года.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000" dirty="0"/>
              <a:t>Расходы на приобретение продуктов питания и организацию питания в образовательных организациях запланированы на 85% от расчетной потребности на 2026 год.</a:t>
            </a:r>
          </a:p>
        </p:txBody>
      </p:sp>
      <p:sp>
        <p:nvSpPr>
          <p:cNvPr id="21508" name="Rectangle 1"/>
          <p:cNvSpPr>
            <a:spLocks noChangeArrowheads="1"/>
          </p:cNvSpPr>
          <p:nvPr/>
        </p:nvSpPr>
        <p:spPr bwMode="auto">
          <a:xfrm>
            <a:off x="1000125" y="142875"/>
            <a:ext cx="8143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Основные подходы к планированию бюджетных ассигнований и приоритеты бюджетных 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2370057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1000125" y="328613"/>
            <a:ext cx="7929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Приоритеты бюджетных расходов</a:t>
            </a:r>
          </a:p>
        </p:txBody>
      </p:sp>
      <p:sp>
        <p:nvSpPr>
          <p:cNvPr id="183300" name="Rectangle 2"/>
          <p:cNvSpPr>
            <a:spLocks noChangeArrowheads="1"/>
          </p:cNvSpPr>
          <p:nvPr/>
        </p:nvSpPr>
        <p:spPr bwMode="auto">
          <a:xfrm>
            <a:off x="500034" y="945278"/>
            <a:ext cx="835824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dirty="0" smtClean="0"/>
              <a:t>11)дальнейшая </a:t>
            </a:r>
            <a:r>
              <a:rPr lang="ru-RU" dirty="0"/>
              <a:t>реализация приоритетных региональных проектов, входящих в состав национальных проектов Российской Федерации;</a:t>
            </a:r>
            <a:endParaRPr lang="ru-RU" b="1" i="1" dirty="0"/>
          </a:p>
          <a:p>
            <a:r>
              <a:rPr lang="ru-RU" dirty="0" smtClean="0"/>
              <a:t>2) реализация </a:t>
            </a:r>
            <a:r>
              <a:rPr lang="ru-RU" dirty="0"/>
              <a:t>мер социальной поддержки жителей округа, в том числе:</a:t>
            </a:r>
            <a:endParaRPr lang="ru-RU" b="1" i="1" dirty="0"/>
          </a:p>
          <a:p>
            <a:r>
              <a:rPr lang="ru-RU" dirty="0" smtClean="0"/>
              <a:t>- безусловное </a:t>
            </a:r>
            <a:r>
              <a:rPr lang="ru-RU" dirty="0"/>
              <a:t>выполнение законодательно установленных мер социальной поддержки населения, а также их расширение исходя из принципов адресности и нуждаемости, в том числе на социальную защиту участников специальной военной операции и членов их семей;</a:t>
            </a:r>
            <a:endParaRPr lang="ru-RU" b="1" i="1" dirty="0"/>
          </a:p>
          <a:p>
            <a:r>
              <a:rPr lang="ru-RU" dirty="0" smtClean="0"/>
              <a:t>- поддержка </a:t>
            </a:r>
            <a:r>
              <a:rPr lang="ru-RU" dirty="0"/>
              <a:t>социально ориентированных некоммерческих организаций;</a:t>
            </a:r>
            <a:endParaRPr lang="ru-RU" b="1" i="1" dirty="0"/>
          </a:p>
          <a:p>
            <a:r>
              <a:rPr lang="ru-RU" dirty="0" smtClean="0"/>
              <a:t>3) укрепление </a:t>
            </a:r>
            <a:r>
              <a:rPr lang="ru-RU" dirty="0"/>
              <a:t>материально-технической базы учреждений бюджетной сферы, исходя из необходимости повышения качества и доступности муниципальных услуг, в том числе:</a:t>
            </a:r>
            <a:endParaRPr lang="ru-RU" b="1" i="1" dirty="0"/>
          </a:p>
          <a:p>
            <a:r>
              <a:rPr lang="ru-RU" dirty="0" smtClean="0"/>
              <a:t>- обеспечение </a:t>
            </a:r>
            <a:r>
              <a:rPr lang="ru-RU" dirty="0"/>
              <a:t>равных возможностей для получения качественных образовательных услуг, а также дальнейшего развития инфраструктуры общеобразовательных и дошкольных учреждений;</a:t>
            </a:r>
            <a:endParaRPr lang="ru-RU" b="1" i="1" dirty="0"/>
          </a:p>
          <a:p>
            <a:r>
              <a:rPr lang="ru-RU" dirty="0"/>
              <a:t>- создание необходимых условий для занятий физической культурой и спортом, в том числе максимальное вовлечение детей и молодежи к регулярным занятиям спортом;</a:t>
            </a:r>
            <a:endParaRPr lang="ru-RU" b="1" i="1" dirty="0"/>
          </a:p>
          <a:p>
            <a:r>
              <a:rPr lang="ru-RU" dirty="0" smtClean="0"/>
              <a:t>- поддержка </a:t>
            </a:r>
            <a:r>
              <a:rPr lang="ru-RU" dirty="0"/>
              <a:t>одаренных детей;</a:t>
            </a:r>
            <a:endParaRPr lang="ru-RU" b="1" i="1" dirty="0"/>
          </a:p>
          <a:p>
            <a:r>
              <a:rPr lang="ru-RU" dirty="0" smtClean="0"/>
              <a:t>- летний </a:t>
            </a:r>
            <a:r>
              <a:rPr lang="ru-RU" dirty="0"/>
              <a:t>отдых детей и подростков.</a:t>
            </a:r>
            <a:endParaRPr lang="ru-RU" b="1" i="1" dirty="0"/>
          </a:p>
          <a:p>
            <a:r>
              <a:rPr lang="ru-RU" dirty="0" smtClean="0"/>
              <a:t>4) улучшение </a:t>
            </a:r>
            <a:r>
              <a:rPr lang="ru-RU" dirty="0"/>
              <a:t>качества жизни и связанного с ним развития инфраструктуры с учетом:</a:t>
            </a:r>
            <a:endParaRPr lang="ru-RU" b="1" i="1" dirty="0"/>
          </a:p>
          <a:p>
            <a:r>
              <a:rPr lang="ru-RU" dirty="0" smtClean="0"/>
              <a:t>- переселения </a:t>
            </a:r>
            <a:r>
              <a:rPr lang="ru-RU" dirty="0"/>
              <a:t>граждан из аварийного жилищного фонда;</a:t>
            </a:r>
            <a:endParaRPr lang="ru-RU" b="1" i="1" dirty="0"/>
          </a:p>
          <a:p>
            <a:r>
              <a:rPr lang="ru-RU" dirty="0" smtClean="0"/>
              <a:t>- достаточной </a:t>
            </a:r>
            <a:r>
              <a:rPr lang="ru-RU" dirty="0"/>
              <a:t>развитости автодорог, их ремонта, содержания и приведения к нормативному состоянию;</a:t>
            </a:r>
            <a:endParaRPr lang="ru-RU" b="1" i="1" dirty="0"/>
          </a:p>
          <a:p>
            <a:r>
              <a:rPr lang="ru-RU" dirty="0" smtClean="0"/>
              <a:t>- обеспечения </a:t>
            </a:r>
            <a:r>
              <a:rPr lang="ru-RU" dirty="0"/>
              <a:t>комфортной среды.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18865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86570" y="357166"/>
            <a:ext cx="8328952" cy="119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792" tIns="228528" rIns="449121" bIns="342792" anchor="ctr">
            <a:spAutoFit/>
          </a:bodyPr>
          <a:lstStyle/>
          <a:p>
            <a:pPr>
              <a:tabLst>
                <a:tab pos="1030288" algn="l"/>
              </a:tabLst>
            </a:pPr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Расходы бюджета на 2026 год по направлениям</a:t>
            </a:r>
            <a:endParaRPr lang="ru-RU" sz="2400" dirty="0">
              <a:solidFill>
                <a:srgbClr val="FF0000"/>
              </a:solidFill>
            </a:endParaRPr>
          </a:p>
          <a:p>
            <a:pPr eaLnBrk="0" hangingPunct="0">
              <a:tabLst>
                <a:tab pos="1030288" algn="l"/>
              </a:tabLst>
            </a:pPr>
            <a:endParaRPr lang="ru-RU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11559" y="1214437"/>
            <a:ext cx="136851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3554566"/>
              </p:ext>
            </p:extLst>
          </p:nvPr>
        </p:nvGraphicFramePr>
        <p:xfrm>
          <a:off x="611560" y="1214438"/>
          <a:ext cx="8424936" cy="564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Диаграмма" r:id="rId4" imgW="5619698" imgH="3972005" progId="Excel.Chart.8">
                  <p:embed/>
                </p:oleObj>
              </mc:Choice>
              <mc:Fallback>
                <p:oleObj name="Диаграмма" r:id="rId4" imgW="5619698" imgH="3972005" progId="Excel.Chart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214438"/>
                        <a:ext cx="8424936" cy="56435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274638"/>
            <a:ext cx="7686675" cy="15398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ctr" eaLnBrk="0" hangingPunct="0">
              <a:defRPr/>
            </a:pPr>
            <a:endParaRPr lang="ru-RU" sz="32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2537" name="Rectangle 2"/>
          <p:cNvSpPr>
            <a:spLocks noChangeArrowheads="1"/>
          </p:cNvSpPr>
          <p:nvPr/>
        </p:nvSpPr>
        <p:spPr bwMode="auto">
          <a:xfrm>
            <a:off x="1116013" y="0"/>
            <a:ext cx="7373937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2792" tIns="228528" rIns="449121" bIns="342792" anchor="ctr">
            <a:spAutoFit/>
          </a:bodyPr>
          <a:lstStyle/>
          <a:p>
            <a:pPr>
              <a:tabLst>
                <a:tab pos="1030288" algn="l"/>
              </a:tabLst>
            </a:pP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Инвестиции в человеческий капитал</a:t>
            </a:r>
            <a:endParaRPr lang="ru-RU" sz="2800" dirty="0">
              <a:solidFill>
                <a:srgbClr val="FF0000"/>
              </a:solidFill>
            </a:endParaRPr>
          </a:p>
          <a:p>
            <a:pPr eaLnBrk="0" hangingPunct="0">
              <a:tabLst>
                <a:tab pos="1030288" algn="l"/>
              </a:tabLst>
            </a:pPr>
            <a:endParaRPr lang="ru-RU" dirty="0"/>
          </a:p>
        </p:txBody>
      </p:sp>
      <p:sp>
        <p:nvSpPr>
          <p:cNvPr id="22538" name="Rectangle 4"/>
          <p:cNvSpPr>
            <a:spLocks noChangeArrowheads="1"/>
          </p:cNvSpPr>
          <p:nvPr/>
        </p:nvSpPr>
        <p:spPr bwMode="auto">
          <a:xfrm>
            <a:off x="1500166" y="785794"/>
            <a:ext cx="68040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ru-RU" sz="2400" dirty="0"/>
          </a:p>
          <a:p>
            <a:pPr algn="ctr"/>
            <a:r>
              <a:rPr lang="ru-RU" sz="2400" b="1" i="1" dirty="0" smtClean="0"/>
              <a:t>1061,2  </a:t>
            </a:r>
            <a:r>
              <a:rPr lang="ru-RU" sz="2400" b="1" i="1" dirty="0"/>
              <a:t>млн.руб.</a:t>
            </a:r>
            <a:r>
              <a:rPr lang="ru-RU" sz="24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/>
              <a:t> Образование			      </a:t>
            </a:r>
            <a:r>
              <a:rPr lang="ru-RU" sz="2400" dirty="0" smtClean="0"/>
              <a:t>804,7 </a:t>
            </a:r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 Культура				      </a:t>
            </a:r>
            <a:r>
              <a:rPr lang="ru-RU" sz="2400" dirty="0" smtClean="0"/>
              <a:t>135,0                  </a:t>
            </a:r>
            <a:endParaRPr lang="ru-RU" sz="2400" dirty="0"/>
          </a:p>
          <a:p>
            <a:pPr>
              <a:buFont typeface="Arial" pitchFamily="34" charset="0"/>
              <a:buChar char="•"/>
            </a:pPr>
            <a:r>
              <a:rPr lang="ru-RU" sz="2400" dirty="0"/>
              <a:t> Физическая культура и спорт	      </a:t>
            </a:r>
            <a:r>
              <a:rPr lang="ru-RU" sz="2400" dirty="0" smtClean="0"/>
              <a:t>121,5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" y="4332194"/>
            <a:ext cx="3341168" cy="25058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4053960"/>
            <a:ext cx="3695378" cy="27715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243" y="2663806"/>
            <a:ext cx="3655513" cy="2741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00100" y="-12165"/>
            <a:ext cx="79295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Капитальный ремонт ГДК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п.Паранино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укрепление материально-технической базы СДК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п.Вергаза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 ГДК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п.Паранино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Предусмотрено в бюджете на 2026 год 19,9 млн.руб.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3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045828"/>
            <a:ext cx="3737082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552" y="4218377"/>
            <a:ext cx="3650447" cy="2657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061" y="4218377"/>
            <a:ext cx="3935989" cy="26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00100" y="172500"/>
            <a:ext cx="7929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Завершение строительства физкультурно-оздоровительного комплекса в центральной части города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3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85720" y="1714488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Стоимость проекта строительства </a:t>
            </a:r>
            <a:r>
              <a:rPr lang="ru-RU" dirty="0" err="1" smtClean="0"/>
              <a:t>ФОКа</a:t>
            </a:r>
            <a:r>
              <a:rPr lang="ru-RU" dirty="0" smtClean="0"/>
              <a:t>  составит </a:t>
            </a:r>
            <a:r>
              <a:rPr lang="ru-RU" b="1" dirty="0" smtClean="0"/>
              <a:t>130,2 млн.руб.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в том числе:</a:t>
            </a:r>
          </a:p>
          <a:p>
            <a:r>
              <a:rPr lang="ru-RU" dirty="0" smtClean="0"/>
              <a:t>-    в 2024 году – 34,8 млн.руб.;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 2025 году -  85,4 млн.руб.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 2026 году – 10,0 млн.руб.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24" y="1372828"/>
            <a:ext cx="4025639" cy="2632236"/>
          </a:xfrm>
          <a:prstGeom prst="rect">
            <a:avLst/>
          </a:prstGeom>
        </p:spPr>
      </p:pic>
      <p:sp>
        <p:nvSpPr>
          <p:cNvPr id="398337" name="CustomShape 3"/>
          <p:cNvSpPr>
            <a:spLocks noChangeArrowheads="1"/>
          </p:cNvSpPr>
          <p:nvPr/>
        </p:nvSpPr>
        <p:spPr bwMode="auto">
          <a:xfrm>
            <a:off x="4857753" y="4143381"/>
            <a:ext cx="4071966" cy="271462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Пропускная способность спортивной площадки для баскетбола, волейбола, мини-футбола 24 человека в смену.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Пропускная способность шахматного клуба – 16 занимающихся в смену, продолжительность смены два часа.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Пропускная способность спортивной площадки для бадминтона - 8 человек в смену, продолжительность смены два часа.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21" y="3784198"/>
            <a:ext cx="3884503" cy="291337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548" y="133769"/>
            <a:ext cx="7686675" cy="86518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Социальная защита населения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5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3561" name="Rectangle 1"/>
          <p:cNvSpPr>
            <a:spLocks noChangeArrowheads="1"/>
          </p:cNvSpPr>
          <p:nvPr/>
        </p:nvSpPr>
        <p:spPr bwMode="auto">
          <a:xfrm>
            <a:off x="1062755" y="730096"/>
            <a:ext cx="756126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573088">
              <a:tabLst>
                <a:tab pos="1258888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299,4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indent="573088" algn="just" eaLnBrk="0" hangingPunct="0">
              <a:buFontTx/>
              <a:buChar char="•"/>
              <a:tabLst>
                <a:tab pos="1258888" algn="l"/>
              </a:tabLs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обслуживание населения	   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46,3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573088" algn="just" eaLnBrk="0" hangingPunct="0">
              <a:buFontTx/>
              <a:buChar char="•"/>
              <a:tabLst>
                <a:tab pos="1258888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Социальное обеспечение населения	    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142,1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573088" algn="just" eaLnBrk="0" hangingPunct="0">
              <a:buFontTx/>
              <a:buChar char="•"/>
              <a:tabLst>
                <a:tab pos="1258888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Охрана семьи и детства	  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87,2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indent="573088" algn="just" eaLnBrk="0" hangingPunct="0">
              <a:buFontTx/>
              <a:buChar char="•"/>
              <a:tabLst>
                <a:tab pos="1258888" algn="l"/>
              </a:tabLst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Другие вопросы в области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соцполитики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	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23,8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6290" name="Picture 2" descr="https://sun9-20.userapi.com/impg/F7N-SAHPCCu5IRpJqAsI2w8t9fl3PUPEp7uuUg/0N0XH8693Qo.jpg?size=800x545&amp;quality=95&amp;sign=aa1b329e41ed6b4e8d3724b8e3113613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429132"/>
            <a:ext cx="3565310" cy="242886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632" y="4373724"/>
            <a:ext cx="3312368" cy="248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2780928"/>
            <a:ext cx="3815142" cy="286135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Untitled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492895"/>
            <a:ext cx="1662197" cy="205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96" y="4621632"/>
            <a:ext cx="2790803" cy="20931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226" y="4621632"/>
            <a:ext cx="2790803" cy="20931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117" y="84526"/>
            <a:ext cx="2683246" cy="20213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44" y="62539"/>
            <a:ext cx="2724055" cy="20430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46" y="2329524"/>
            <a:ext cx="2757552" cy="20681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1690" y="4621633"/>
            <a:ext cx="2745673" cy="20931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0123" y="2422964"/>
            <a:ext cx="2666172" cy="199962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0123" y="84526"/>
            <a:ext cx="2695078" cy="20213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845" y="4165599"/>
            <a:ext cx="3631155" cy="2723366"/>
          </a:xfrm>
          <a:prstGeom prst="rect">
            <a:avLst/>
          </a:prstGeom>
        </p:spPr>
      </p:pic>
      <p:pic>
        <p:nvPicPr>
          <p:cNvPr id="24578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274638"/>
            <a:ext cx="7686675" cy="225425"/>
          </a:xfrm>
          <a:prstGeom prst="rect">
            <a:avLst/>
          </a:prstGeom>
        </p:spPr>
        <p:txBody>
          <a:bodyPr>
            <a:normAutofit fontScale="30000" lnSpcReduction="20000"/>
          </a:bodyPr>
          <a:lstStyle/>
          <a:p>
            <a:pPr algn="ctr" eaLnBrk="0" hangingPunct="0">
              <a:defRPr/>
            </a:pPr>
            <a:endParaRPr lang="ru-RU" sz="32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4585" name="Прямоугольник 9"/>
          <p:cNvSpPr>
            <a:spLocks noChangeArrowheads="1"/>
          </p:cNvSpPr>
          <p:nvPr/>
        </p:nvSpPr>
        <p:spPr bwMode="auto">
          <a:xfrm>
            <a:off x="1439863" y="0"/>
            <a:ext cx="7704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Инфраструктурное и экономическое развитие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4586" name="Rectangle 1"/>
          <p:cNvSpPr>
            <a:spLocks noChangeArrowheads="1"/>
          </p:cNvSpPr>
          <p:nvPr/>
        </p:nvSpPr>
        <p:spPr bwMode="auto">
          <a:xfrm>
            <a:off x="1000100" y="285728"/>
            <a:ext cx="7921625" cy="255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792" tIns="228528" rIns="358662" anchor="ctr">
            <a:spAutoFit/>
          </a:bodyPr>
          <a:lstStyle/>
          <a:p>
            <a:pPr algn="just">
              <a:tabLst>
                <a:tab pos="685800" algn="l"/>
              </a:tabLst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542,2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млн.руб.</a:t>
            </a:r>
          </a:p>
          <a:p>
            <a:pPr algn="just" eaLnBrk="0" hangingPunct="0">
              <a:buFont typeface="Arial" pitchFamily="34" charset="0"/>
              <a:buChar char="•"/>
              <a:tabLst>
                <a:tab pos="685800" algn="l"/>
              </a:tabLst>
            </a:pPr>
            <a:r>
              <a:rPr lang="ru-RU" sz="2400" dirty="0"/>
              <a:t> Жилищно-коммунальное хозяйство	</a:t>
            </a:r>
            <a:r>
              <a:rPr lang="ru-RU" sz="2400" dirty="0" smtClean="0"/>
              <a:t>383,8</a:t>
            </a:r>
            <a:endParaRPr lang="ru-RU" sz="2400" dirty="0"/>
          </a:p>
          <a:p>
            <a:pPr algn="just" eaLnBrk="0" hangingPunct="0">
              <a:buFont typeface="Arial" pitchFamily="34" charset="0"/>
              <a:buChar char="•"/>
              <a:tabLst>
                <a:tab pos="685800" algn="l"/>
              </a:tabLst>
            </a:pPr>
            <a:r>
              <a:rPr lang="ru-RU" sz="2400" dirty="0"/>
              <a:t> Дорожное хозяйство			</a:t>
            </a:r>
            <a:r>
              <a:rPr lang="ru-RU" sz="2400" dirty="0" smtClean="0"/>
              <a:t>153,5</a:t>
            </a:r>
            <a:endParaRPr lang="ru-RU" sz="2400" dirty="0"/>
          </a:p>
          <a:p>
            <a:pPr>
              <a:buFont typeface="Arial" pitchFamily="34" charset="0"/>
              <a:buChar char="•"/>
              <a:tabLst>
                <a:tab pos="685800" algn="l"/>
              </a:tabLst>
            </a:pPr>
            <a:r>
              <a:rPr lang="ru-RU" sz="2400" dirty="0"/>
              <a:t> Транспорт					</a:t>
            </a:r>
            <a:r>
              <a:rPr lang="ru-RU" sz="2400" dirty="0" smtClean="0"/>
              <a:t>1,7                </a:t>
            </a:r>
            <a:endParaRPr lang="ru-RU" sz="2400" dirty="0"/>
          </a:p>
          <a:p>
            <a:pPr>
              <a:buFont typeface="Arial" pitchFamily="34" charset="0"/>
              <a:buChar char="•"/>
              <a:tabLst>
                <a:tab pos="685800" algn="l"/>
              </a:tabLst>
            </a:pPr>
            <a:r>
              <a:rPr lang="ru-RU" sz="2400" dirty="0"/>
              <a:t> Национальная экономика		</a:t>
            </a:r>
            <a:r>
              <a:rPr lang="ru-RU" sz="2400" dirty="0" smtClean="0"/>
              <a:t>2,8</a:t>
            </a:r>
          </a:p>
          <a:p>
            <a:pPr>
              <a:buFont typeface="Arial" pitchFamily="34" charset="0"/>
              <a:buChar char="•"/>
              <a:tabLst>
                <a:tab pos="685800" algn="l"/>
              </a:tabLst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Охрана окружающей среды 		0,4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97689"/>
            <a:ext cx="3739252" cy="24912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8725" y="2909333"/>
            <a:ext cx="3809426" cy="2857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00100" y="142852"/>
            <a:ext cx="7929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Благоустройство входной группы парка  Дворца культуры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им.Т.Я.Белоконева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3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8564" y="1000108"/>
            <a:ext cx="8715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2026 год – 4,35 млн.руб.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78021"/>
            <a:ext cx="7779424" cy="43747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" y="3267222"/>
            <a:ext cx="4986725" cy="3590778"/>
          </a:xfrm>
          <a:prstGeom prst="rect">
            <a:avLst/>
          </a:prstGeom>
        </p:spPr>
      </p:pic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00100" y="142852"/>
            <a:ext cx="7929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Благоустройство пешеходной дорожки от МКД №30 в МКР-1 до МАОУ СОШ №7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3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8564" y="1000108"/>
            <a:ext cx="8715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2026 год – 2,43 млн.руб.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345" y="1430995"/>
            <a:ext cx="5165318" cy="31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62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00100" y="142852"/>
            <a:ext cx="7929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в рамках МП «Формирование современной городской среды»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3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06660" y="1340768"/>
            <a:ext cx="8715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2027 год – 6,0 млн.руб</a:t>
            </a:r>
            <a:r>
              <a:rPr lang="ru-RU" sz="2200" b="1" dirty="0" smtClean="0"/>
              <a:t>.</a:t>
            </a:r>
          </a:p>
          <a:p>
            <a:pPr algn="ctr"/>
            <a:r>
              <a:rPr lang="ru-RU" sz="2200" b="1" dirty="0" smtClean="0"/>
              <a:t> </a:t>
            </a:r>
            <a:endParaRPr lang="ru-RU" sz="2200" b="1" dirty="0"/>
          </a:p>
          <a:p>
            <a:pPr algn="ctr"/>
            <a:r>
              <a:rPr lang="ru-RU" sz="2200" b="1" dirty="0" smtClean="0"/>
              <a:t>Благоустройство северной стороны парка и прилегающей территории центральной площади города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3605" y="3645024"/>
            <a:ext cx="8715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2028 </a:t>
            </a:r>
            <a:r>
              <a:rPr lang="ru-RU" sz="2200" b="1" dirty="0"/>
              <a:t>год – </a:t>
            </a:r>
            <a:r>
              <a:rPr lang="ru-RU" sz="2200" b="1" dirty="0" smtClean="0"/>
              <a:t>6,1 </a:t>
            </a:r>
            <a:r>
              <a:rPr lang="ru-RU" sz="2200" b="1" dirty="0"/>
              <a:t>млн.руб</a:t>
            </a:r>
            <a:r>
              <a:rPr lang="ru-RU" sz="2200" b="1" dirty="0" smtClean="0"/>
              <a:t>.</a:t>
            </a:r>
          </a:p>
          <a:p>
            <a:pPr algn="ctr"/>
            <a:r>
              <a:rPr lang="ru-RU" sz="2200" b="1" dirty="0" smtClean="0"/>
              <a:t> </a:t>
            </a:r>
            <a:endParaRPr lang="ru-RU" sz="2200" b="1" dirty="0"/>
          </a:p>
          <a:p>
            <a:pPr algn="ctr"/>
            <a:r>
              <a:rPr lang="ru-RU" sz="2200" b="1" dirty="0" smtClean="0"/>
              <a:t>Благоустройство спортивной площадки парка и прилегающей территории центральной площади города</a:t>
            </a:r>
          </a:p>
        </p:txBody>
      </p:sp>
    </p:spTree>
    <p:extLst>
      <p:ext uri="{BB962C8B-B14F-4D97-AF65-F5344CB8AC3E}">
        <p14:creationId xmlns:p14="http://schemas.microsoft.com/office/powerpoint/2010/main" val="1271931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1000100" y="327518"/>
            <a:ext cx="7929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Переселение граждан из аварийного жилого фонда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773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6660" y="1340768"/>
            <a:ext cx="8715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2026 - 2027 годы  </a:t>
            </a:r>
            <a:r>
              <a:rPr lang="ru-RU" sz="2200" b="1" dirty="0"/>
              <a:t>– </a:t>
            </a:r>
            <a:r>
              <a:rPr lang="ru-RU" sz="2200" b="1" dirty="0" smtClean="0"/>
              <a:t>680,7 </a:t>
            </a:r>
            <a:r>
              <a:rPr lang="ru-RU" sz="2200" b="1" dirty="0"/>
              <a:t>млн.руб</a:t>
            </a:r>
            <a:r>
              <a:rPr lang="ru-RU" sz="2200" b="1" dirty="0" smtClean="0"/>
              <a:t>.</a:t>
            </a:r>
          </a:p>
          <a:p>
            <a:pPr algn="ctr"/>
            <a:r>
              <a:rPr lang="ru-RU" sz="2200" b="1" dirty="0" smtClean="0"/>
              <a:t> </a:t>
            </a:r>
            <a:r>
              <a:rPr lang="ru-RU" dirty="0"/>
              <a:t>позволит расселить 7 тыс. 300 </a:t>
            </a:r>
            <a:r>
              <a:rPr lang="ru-RU" dirty="0" err="1"/>
              <a:t>кв.м</a:t>
            </a:r>
            <a:r>
              <a:rPr lang="ru-RU" dirty="0"/>
              <a:t>. аварийного жилого фонда</a:t>
            </a:r>
            <a:endParaRPr lang="ru-RU" sz="2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3568316"/>
            <a:ext cx="4065528" cy="23872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382" y="3437698"/>
            <a:ext cx="4008342" cy="2648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058" y="3789040"/>
            <a:ext cx="1224136" cy="81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27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274638"/>
            <a:ext cx="7686675" cy="15398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algn="ctr" eaLnBrk="0" hangingPunct="0">
              <a:defRPr/>
            </a:pPr>
            <a:endParaRPr lang="ru-RU" sz="32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6" name="Прямоугольник 9"/>
          <p:cNvSpPr>
            <a:spLocks noChangeArrowheads="1"/>
          </p:cNvSpPr>
          <p:nvPr/>
        </p:nvSpPr>
        <p:spPr bwMode="auto">
          <a:xfrm>
            <a:off x="2214546" y="142852"/>
            <a:ext cx="4549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Муниципальное управление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2071670" y="214290"/>
            <a:ext cx="5429288" cy="120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42792" tIns="228528" rIns="472926" anchor="ctr">
            <a:spAutoFit/>
          </a:bodyPr>
          <a:lstStyle/>
          <a:p>
            <a:pPr eaLnBrk="0" hangingPunct="0">
              <a:tabLst>
                <a:tab pos="685800" algn="l"/>
              </a:tabLs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algn="ctr" eaLnBrk="0" hangingPunct="0">
              <a:tabLst>
                <a:tab pos="6858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144,1 млн.руб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tabLst>
                <a:tab pos="685800" algn="l"/>
              </a:tabLst>
            </a:pPr>
            <a:endParaRPr lang="ru-RU" dirty="0"/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428596" y="1764292"/>
            <a:ext cx="856932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x-none" sz="1800" dirty="0" smtClean="0"/>
              <a:t>Обеспечение </a:t>
            </a:r>
            <a:r>
              <a:rPr lang="x-none" sz="1800" dirty="0"/>
              <a:t>деятельности ОМС 	</a:t>
            </a:r>
            <a:r>
              <a:rPr lang="ru-RU" sz="1800" dirty="0" smtClean="0"/>
              <a:t>		</a:t>
            </a:r>
            <a:r>
              <a:rPr lang="x-none" sz="1800" dirty="0"/>
              <a:t>	</a:t>
            </a:r>
            <a:r>
              <a:rPr lang="ru-RU" sz="1800" dirty="0" smtClean="0"/>
              <a:t>107,5</a:t>
            </a:r>
            <a:r>
              <a:rPr lang="x-none" sz="1800" dirty="0" smtClean="0"/>
              <a:t> </a:t>
            </a:r>
            <a:endParaRPr lang="ru-RU" sz="18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x-none" sz="1800" dirty="0"/>
              <a:t> Осуществление переданных полномочий 		</a:t>
            </a:r>
            <a:r>
              <a:rPr lang="ru-RU" sz="1800" dirty="0"/>
              <a:t>	7,8</a:t>
            </a:r>
            <a:r>
              <a:rPr lang="x-none" sz="1800" dirty="0"/>
              <a:t>      </a:t>
            </a:r>
            <a:endParaRPr lang="ru-RU" sz="18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x-none" sz="1800" dirty="0"/>
              <a:t> Формирование муниципальной собственности  		</a:t>
            </a:r>
            <a:r>
              <a:rPr lang="ru-RU" sz="1800" dirty="0"/>
              <a:t>	</a:t>
            </a:r>
            <a:r>
              <a:rPr lang="x-none" sz="1800" dirty="0"/>
              <a:t>0,</a:t>
            </a:r>
            <a:r>
              <a:rPr lang="ru-RU" sz="1800" dirty="0"/>
              <a:t>9</a:t>
            </a:r>
            <a:r>
              <a:rPr lang="x-none" sz="1800" dirty="0"/>
              <a:t> </a:t>
            </a:r>
            <a:endParaRPr lang="ru-RU" sz="18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dirty="0"/>
              <a:t>Обеспечение бюджетного процесса				3,0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x-none" sz="1800" dirty="0"/>
              <a:t>Резервный фонд			</a:t>
            </a:r>
            <a:r>
              <a:rPr lang="ru-RU" sz="1800" dirty="0"/>
              <a:t>			4,6</a:t>
            </a:r>
            <a:r>
              <a:rPr lang="x-none" sz="1800" dirty="0"/>
              <a:t> </a:t>
            </a:r>
            <a:endParaRPr lang="ru-RU" sz="18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x-none" sz="1800" dirty="0"/>
              <a:t> Премии к Почетным грамотам Главы и Собрания </a:t>
            </a:r>
            <a:endParaRPr lang="ru-RU" sz="1800" dirty="0"/>
          </a:p>
          <a:p>
            <a:r>
              <a:rPr lang="ru-RU" sz="1800" dirty="0"/>
              <a:t>      </a:t>
            </a:r>
            <a:r>
              <a:rPr lang="x-none" sz="1800" dirty="0"/>
              <a:t>депутатов, проведение официальных мероприятий</a:t>
            </a:r>
            <a:r>
              <a:rPr lang="ru-RU" sz="1800" dirty="0"/>
              <a:t>		</a:t>
            </a:r>
            <a:r>
              <a:rPr lang="x-none" sz="1800" dirty="0"/>
              <a:t>0,</a:t>
            </a:r>
            <a:r>
              <a:rPr lang="ru-RU" sz="1800" dirty="0"/>
              <a:t>9</a:t>
            </a:r>
            <a:r>
              <a:rPr lang="x-none" sz="1800" dirty="0"/>
              <a:t> </a:t>
            </a:r>
            <a:endParaRPr lang="ru-RU" sz="18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x-none" sz="1800" dirty="0"/>
              <a:t> Предупреждение и ликвидация ЧС </a:t>
            </a:r>
            <a:r>
              <a:rPr lang="ru-RU" sz="1800" dirty="0"/>
              <a:t>, гражданская оборона,</a:t>
            </a:r>
          </a:p>
          <a:p>
            <a:r>
              <a:rPr lang="ru-RU" sz="1800" dirty="0"/>
              <a:t>       обеспечение пожарной безопасности</a:t>
            </a:r>
            <a:r>
              <a:rPr lang="x-none" sz="1800" dirty="0"/>
              <a:t>	      	</a:t>
            </a:r>
            <a:r>
              <a:rPr lang="ru-RU" sz="1800" dirty="0"/>
              <a:t>		1,0</a:t>
            </a:r>
            <a:r>
              <a:rPr lang="x-none" sz="1800" dirty="0"/>
              <a:t> </a:t>
            </a:r>
            <a:endParaRPr lang="ru-RU" sz="18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x-none" sz="1800" dirty="0"/>
              <a:t> Профилактика правонарушений и преступлений 	</a:t>
            </a:r>
            <a:r>
              <a:rPr lang="ru-RU" sz="1800" dirty="0"/>
              <a:t>	0,9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x-none" sz="1800" dirty="0"/>
              <a:t> Предоставление субсидии АНО «Редакция газеты </a:t>
            </a:r>
            <a:endParaRPr lang="ru-RU" sz="1800" dirty="0"/>
          </a:p>
          <a:p>
            <a:r>
              <a:rPr lang="ru-RU" sz="1800" dirty="0"/>
              <a:t>      </a:t>
            </a:r>
            <a:r>
              <a:rPr lang="x-none" sz="1800" dirty="0"/>
              <a:t>«Усть-Катавская неделя»	                                           </a:t>
            </a:r>
            <a:r>
              <a:rPr lang="ru-RU" sz="1800" dirty="0"/>
              <a:t>		1,0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x-none" sz="1800" dirty="0"/>
              <a:t>Предоставление субсидии АНО «Телевидение </a:t>
            </a:r>
            <a:endParaRPr lang="ru-RU" sz="1800" dirty="0"/>
          </a:p>
          <a:p>
            <a:r>
              <a:rPr lang="ru-RU" sz="1800" dirty="0"/>
              <a:t>      </a:t>
            </a:r>
            <a:r>
              <a:rPr lang="x-none" sz="1800" dirty="0"/>
              <a:t>и радиовещание»	                                         </a:t>
            </a:r>
            <a:r>
              <a:rPr lang="ru-RU" sz="1800" dirty="0"/>
              <a:t>			1,0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1800" dirty="0"/>
              <a:t>Реализация инициативных проектов 		</a:t>
            </a:r>
            <a:r>
              <a:rPr lang="ru-RU" sz="1800" dirty="0" smtClean="0"/>
              <a:t>		15,5</a:t>
            </a:r>
            <a:endParaRPr lang="ru-RU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1000100" y="0"/>
            <a:ext cx="79295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Бюджет в разрезе полномочий органов местного самоуправления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716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Диаграмма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1" y="1268760"/>
            <a:ext cx="782037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1538" y="357166"/>
            <a:ext cx="7686675" cy="64293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в 2026 году</a:t>
            </a:r>
            <a:endParaRPr lang="ru-RU" sz="32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9804" name="Picture 17" descr="Untitled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22174732"/>
              </p:ext>
            </p:extLst>
          </p:nvPr>
        </p:nvGraphicFramePr>
        <p:xfrm>
          <a:off x="0" y="1643050"/>
          <a:ext cx="914400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550" y="0"/>
            <a:ext cx="76866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Муниципальные программы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30828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883515"/>
              </p:ext>
            </p:extLst>
          </p:nvPr>
        </p:nvGraphicFramePr>
        <p:xfrm>
          <a:off x="3415" y="1059709"/>
          <a:ext cx="9140585" cy="6526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121">
                  <a:extLst>
                    <a:ext uri="{9D8B030D-6E8A-4147-A177-3AD203B41FA5}">
                      <a16:colId xmlns:a16="http://schemas.microsoft.com/office/drawing/2014/main" val="2103953816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17535728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09516688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557122962"/>
                    </a:ext>
                  </a:extLst>
                </a:gridCol>
                <a:gridCol w="1331640">
                  <a:extLst>
                    <a:ext uri="{9D8B030D-6E8A-4147-A177-3AD203B41FA5}">
                      <a16:colId xmlns:a16="http://schemas.microsoft.com/office/drawing/2014/main" val="1531734958"/>
                    </a:ext>
                  </a:extLst>
                </a:gridCol>
              </a:tblGrid>
              <a:tr h="4945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Усть-Катавского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округа. в руб.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455828"/>
                  </a:ext>
                </a:extLst>
              </a:tr>
              <a:tr h="2472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   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   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2028год    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extLst>
                  <a:ext uri="{0D108BD9-81ED-4DB2-BD59-A6C34878D82A}">
                    <a16:rowId xmlns:a16="http://schemas.microsoft.com/office/drawing/2014/main" val="1503005052"/>
                  </a:ext>
                </a:extLst>
              </a:tr>
              <a:tr h="4945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и содержание системы уличного </a:t>
                      </a:r>
                      <a:r>
                        <a:rPr lang="ru-RU" sz="15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освещения"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6 015 090,00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8 245 700,00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8 819 560,00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452625538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"Управление инфраструктурой и строительством 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18 264 711,16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19 758 982,07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19 758 982,07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2937524722"/>
                  </a:ext>
                </a:extLst>
              </a:tr>
              <a:tr h="4945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доступным и комфортным жильем граждан Российской Федерации" 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283 585 058,23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141 436 442,37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69 095 295,37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367182787"/>
                  </a:ext>
                </a:extLst>
              </a:tr>
              <a:tr h="4945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МП"Развитие</a:t>
                      </a: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дорожного хозяйства и повышение безопасности дорожного движения"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153 489 388,84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72 545 847,77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77 920 045,55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927940193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"Переселение из аварийного жилого фонда"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70 070 070,07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250 250 250,25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2792621279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"Оздоровление экологической обстановки"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1 551 115,72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372 139,85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375 103,92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3634027959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"Управление муниципальным имуществом 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14 051 083,58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13 751 083,58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13 751 083,58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919912373"/>
                  </a:ext>
                </a:extLst>
              </a:tr>
              <a:tr h="358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дошкольного образования»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223 123 673,14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225 657 150,63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225 746 750,63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3214406998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«Безопасность образовательных учреждений»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5 103 960,00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5 103 960,00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5 103 960,00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027941787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образования"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553 904 923,28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611 384 630,02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568 004 437,66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70829321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"Социальная поддержка и обслуживание граждан 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283 694 572,83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305 877 000,40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292 175 751,36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3773089387"/>
                  </a:ext>
                </a:extLst>
              </a:tr>
              <a:tr h="4945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социально-ориентированных некоммерческих организаций"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1 500 000,00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1 500 000,00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1 500 000,00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622974730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культуры"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164 324 240,00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140 024 800,84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140 024 800,84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376226523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молодых граждан"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1 157 800,00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1 157 800,00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1 157 800,00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509604110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"Управление муниципальными финансами"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23 006 268,01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19 490 302,26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24 667 296,00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2347910544"/>
                  </a:ext>
                </a:extLst>
              </a:tr>
              <a:tr h="247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 Формирование современной городской среды" 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6 781 300,31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6 474 534,84</a:t>
                      </a:r>
                      <a:endParaRPr lang="ru-RU" sz="15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6 547 133,84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321993159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71550" y="0"/>
            <a:ext cx="76866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Муниципальные программы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19120"/>
              </p:ext>
            </p:extLst>
          </p:nvPr>
        </p:nvGraphicFramePr>
        <p:xfrm>
          <a:off x="0" y="476670"/>
          <a:ext cx="9143999" cy="6381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5536">
                  <a:extLst>
                    <a:ext uri="{9D8B030D-6E8A-4147-A177-3AD203B41FA5}">
                      <a16:colId xmlns:a16="http://schemas.microsoft.com/office/drawing/2014/main" val="2103953816"/>
                    </a:ext>
                  </a:extLst>
                </a:gridCol>
                <a:gridCol w="4592101">
                  <a:extLst>
                    <a:ext uri="{9D8B030D-6E8A-4147-A177-3AD203B41FA5}">
                      <a16:colId xmlns:a16="http://schemas.microsoft.com/office/drawing/2014/main" val="1753572800"/>
                    </a:ext>
                  </a:extLst>
                </a:gridCol>
                <a:gridCol w="1360264">
                  <a:extLst>
                    <a:ext uri="{9D8B030D-6E8A-4147-A177-3AD203B41FA5}">
                      <a16:colId xmlns:a16="http://schemas.microsoft.com/office/drawing/2014/main" val="4095166881"/>
                    </a:ext>
                  </a:extLst>
                </a:gridCol>
                <a:gridCol w="1360264">
                  <a:extLst>
                    <a:ext uri="{9D8B030D-6E8A-4147-A177-3AD203B41FA5}">
                      <a16:colId xmlns:a16="http://schemas.microsoft.com/office/drawing/2014/main" val="1557122962"/>
                    </a:ext>
                  </a:extLst>
                </a:gridCol>
                <a:gridCol w="1435834">
                  <a:extLst>
                    <a:ext uri="{9D8B030D-6E8A-4147-A177-3AD203B41FA5}">
                      <a16:colId xmlns:a16="http://schemas.microsoft.com/office/drawing/2014/main" val="1531734958"/>
                    </a:ext>
                  </a:extLst>
                </a:gridCol>
              </a:tblGrid>
              <a:tr h="44009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Усть-Катавского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городского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округа, в руб.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455828"/>
                  </a:ext>
                </a:extLst>
              </a:tr>
              <a:tr h="220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 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  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2028год  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extLst>
                  <a:ext uri="{0D108BD9-81ED-4DB2-BD59-A6C34878D82A}">
                    <a16:rowId xmlns:a16="http://schemas.microsoft.com/office/drawing/2014/main" val="1503005052"/>
                  </a:ext>
                </a:extLst>
              </a:tr>
              <a:tr h="220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физической культуры и спорта"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121 524 586,68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114 176 183,63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114 176 183,63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829245065"/>
                  </a:ext>
                </a:extLst>
              </a:tr>
              <a:tr h="440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безопасности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жизнедеятель-ности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1 592 002,50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1 592 002,50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1 592 002,50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95407143"/>
                  </a:ext>
                </a:extLst>
              </a:tr>
              <a:tr h="660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"Сохранение, использование, популяризация и охрана объектов культурного наследия, находящихся в муниципальной собственности"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596 151,00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596 151,00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596 151,00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218100774"/>
                  </a:ext>
                </a:extLst>
              </a:tr>
              <a:tr h="220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муниципальной службы"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4029731738"/>
                  </a:ext>
                </a:extLst>
              </a:tr>
              <a:tr h="440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"Профилактика правонарушений и преступлений на территории"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4 104 267,10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4 103 967,10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4 103 967,10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2816211565"/>
                  </a:ext>
                </a:extLst>
              </a:tr>
              <a:tr h="440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внутреннего и въездного туризма"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4079275517"/>
                  </a:ext>
                </a:extLst>
              </a:tr>
              <a:tr h="440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"Формирование законопослушного поведения участников дорожного движения"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1217275446"/>
                  </a:ext>
                </a:extLst>
              </a:tr>
              <a:tr h="220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 Развитие общественного пассажирского транспорта 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1 748 739,58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1 748 739,58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1 748 739,58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3217172804"/>
                  </a:ext>
                </a:extLst>
              </a:tr>
              <a:tr h="6601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"Укрепление межнациональных отношений и профилактика проявлений экстремизма на территории У-КГО"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283501033"/>
                  </a:ext>
                </a:extLst>
              </a:tr>
              <a:tr h="220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инициативных проектов 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15 528 187,47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14 659 390,60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13 887 843,72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470495100"/>
                  </a:ext>
                </a:extLst>
              </a:tr>
              <a:tr h="2200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"Ликвидация аварийного жилого фонда"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676119473"/>
                  </a:ext>
                </a:extLst>
              </a:tr>
              <a:tr h="440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"Доступная среда для инвалидов и других маломобильных групп населения"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110 500,00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110 500,00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822746521"/>
                  </a:ext>
                </a:extLst>
              </a:tr>
              <a:tr h="440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"Профилактика терроризма, минимизация и (или) ликвидация последствий его проявления»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729769830"/>
                  </a:ext>
                </a:extLst>
              </a:tr>
              <a:tr h="4400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"Разработка документов территориального планирования"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3 266 827,07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1 709 790,69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ctr"/>
                </a:tc>
                <a:extLst>
                  <a:ext uri="{0D108BD9-81ED-4DB2-BD59-A6C34878D82A}">
                    <a16:rowId xmlns:a16="http://schemas.microsoft.com/office/drawing/2014/main" val="3357021768"/>
                  </a:ext>
                </a:extLst>
              </a:tr>
              <a:tr h="2200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286" marR="19286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Всего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2 046 852 113,90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2 055 820 827,16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1 686 099 205,04</a:t>
                      </a:r>
                      <a:endParaRPr lang="ru-RU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0610448"/>
                  </a:ext>
                </a:extLst>
              </a:tr>
            </a:tbl>
          </a:graphicData>
        </a:graphic>
      </p:graphicFrame>
      <p:pic>
        <p:nvPicPr>
          <p:cNvPr id="30828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562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1000125" y="142875"/>
            <a:ext cx="7929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характеристики бюджета Усть-Катавского городского округа на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год и на плановый период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2028 годов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940598"/>
              </p:ext>
            </p:extLst>
          </p:nvPr>
        </p:nvGraphicFramePr>
        <p:xfrm>
          <a:off x="683568" y="1478055"/>
          <a:ext cx="7920880" cy="3283898"/>
        </p:xfrm>
        <a:graphic>
          <a:graphicData uri="http://schemas.openxmlformats.org/drawingml/2006/table">
            <a:tbl>
              <a:tblPr/>
              <a:tblGrid>
                <a:gridCol w="374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9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latin typeface="Times New Roman"/>
                        </a:rPr>
                        <a:t>Наименование</a:t>
                      </a:r>
                    </a:p>
                  </a:txBody>
                  <a:tcPr marL="7815" marR="7815" marT="78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latin typeface="Times New Roman"/>
                        </a:rPr>
                        <a:t>Сумма   в </a:t>
                      </a:r>
                      <a:r>
                        <a:rPr lang="ru-RU" sz="1800" b="0" i="0" u="none" strike="noStrike" dirty="0" err="1" smtClean="0">
                          <a:latin typeface="Times New Roman"/>
                        </a:rPr>
                        <a:t>тыс.руб</a:t>
                      </a:r>
                      <a:r>
                        <a:rPr lang="ru-RU" sz="1800" b="0" i="0" u="none" strike="noStrike" dirty="0">
                          <a:latin typeface="Times New Roman"/>
                        </a:rPr>
                        <a:t>.</a:t>
                      </a:r>
                    </a:p>
                  </a:txBody>
                  <a:tcPr marL="7815" marR="7815" marT="78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86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latin typeface="Times New Roman"/>
                        </a:rPr>
                        <a:t>Доходы - всего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2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041,90</a:t>
                      </a:r>
                      <a:endParaRPr lang="ru-RU" sz="2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077,6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731,4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79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latin typeface="Times New Roman"/>
                        </a:rPr>
                        <a:t>Расходы - всего,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2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046,9</a:t>
                      </a:r>
                      <a:endParaRPr lang="ru-RU" sz="2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077,6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731,4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2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latin typeface="Times New Roman"/>
                        </a:rPr>
                        <a:t>Профицит (+), дефицит ( - )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ru-RU" sz="20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lang="ru-RU" sz="2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901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latin typeface="Times New Roman"/>
                        </a:rPr>
                        <a:t>Верхний предел муниципального внутреннего долга (по состоянию на 1 января года, следующего за очередным финансовым годом)</a:t>
                      </a:r>
                    </a:p>
                  </a:txBody>
                  <a:tcPr marL="7815" marR="7815" marT="78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274638"/>
            <a:ext cx="7686675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Структура расходов бюджета на </a:t>
            </a: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2026 </a:t>
            </a: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год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49631756"/>
              </p:ext>
            </p:extLst>
          </p:nvPr>
        </p:nvGraphicFramePr>
        <p:xfrm>
          <a:off x="0" y="620688"/>
          <a:ext cx="9144001" cy="623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58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9" y="0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00125" y="123236"/>
            <a:ext cx="7848600" cy="550984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eaLnBrk="0" hangingPunct="0">
              <a:defRPr/>
            </a:pP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Национальные проекты в </a:t>
            </a: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2026-2028 </a:t>
            </a:r>
            <a:r>
              <a:rPr lang="ru-RU" sz="3200" b="1" dirty="0">
                <a:latin typeface="Times New Roman" pitchFamily="18" charset="0"/>
                <a:ea typeface="+mj-ea"/>
                <a:cs typeface="Times New Roman" pitchFamily="18" charset="0"/>
              </a:rPr>
              <a:t>годах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24447"/>
              </p:ext>
            </p:extLst>
          </p:nvPr>
        </p:nvGraphicFramePr>
        <p:xfrm>
          <a:off x="24985" y="799323"/>
          <a:ext cx="9119015" cy="5948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3620">
                  <a:extLst>
                    <a:ext uri="{9D8B030D-6E8A-4147-A177-3AD203B41FA5}">
                      <a16:colId xmlns:a16="http://schemas.microsoft.com/office/drawing/2014/main" val="4089334941"/>
                    </a:ext>
                  </a:extLst>
                </a:gridCol>
                <a:gridCol w="5425603">
                  <a:extLst>
                    <a:ext uri="{9D8B030D-6E8A-4147-A177-3AD203B41FA5}">
                      <a16:colId xmlns:a16="http://schemas.microsoft.com/office/drawing/2014/main" val="56037144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4864762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664424579"/>
                    </a:ext>
                  </a:extLst>
                </a:gridCol>
                <a:gridCol w="827584">
                  <a:extLst>
                    <a:ext uri="{9D8B030D-6E8A-4147-A177-3AD203B41FA5}">
                      <a16:colId xmlns:a16="http://schemas.microsoft.com/office/drawing/2014/main" val="717245043"/>
                    </a:ext>
                  </a:extLst>
                </a:gridCol>
              </a:tblGrid>
              <a:tr h="5537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нац.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регионального проекта и направления расходов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extLst>
                  <a:ext uri="{0D108BD9-81ED-4DB2-BD59-A6C34878D82A}">
                    <a16:rowId xmlns:a16="http://schemas.microsoft.com/office/drawing/2014/main" val="3763765709"/>
                  </a:ext>
                </a:extLst>
              </a:tr>
              <a:tr h="215355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НП "Все лучшее детям"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"Мы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вместе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526,96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526,96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526,96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05196294"/>
                  </a:ext>
                </a:extLst>
              </a:tr>
              <a:tr h="1845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проведение мероприятий с детьми и молодежью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526,96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526,96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526,96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5552192"/>
                  </a:ext>
                </a:extLst>
              </a:tr>
              <a:tr h="215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"Молодежь и дети"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846,44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42 626,91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extLst>
                  <a:ext uri="{0D108BD9-81ED-4DB2-BD59-A6C34878D82A}">
                    <a16:rowId xmlns:a16="http://schemas.microsoft.com/office/drawing/2014/main" val="3062540403"/>
                  </a:ext>
                </a:extLst>
              </a:tr>
              <a:tr h="1845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Замена оконных блоков в муниципальных общеобразовательных организациях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846,44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extLst>
                  <a:ext uri="{0D108BD9-81ED-4DB2-BD59-A6C34878D82A}">
                    <a16:rowId xmlns:a16="http://schemas.microsoft.com/office/drawing/2014/main" val="427570703"/>
                  </a:ext>
                </a:extLst>
              </a:tr>
              <a:tr h="1845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по модернизации школьных систем образования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42 626,91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b"/>
                </a:tc>
                <a:extLst>
                  <a:ext uri="{0D108BD9-81ED-4DB2-BD59-A6C34878D82A}">
                    <a16:rowId xmlns:a16="http://schemas.microsoft.com/office/drawing/2014/main" val="2980723482"/>
                  </a:ext>
                </a:extLst>
              </a:tr>
              <a:tr h="215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«Педагоги и наставники»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12 218,31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28 357,34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28 290,61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extLst>
                  <a:ext uri="{0D108BD9-81ED-4DB2-BD59-A6C34878D82A}">
                    <a16:rowId xmlns:a16="http://schemas.microsoft.com/office/drawing/2014/main" val="4143888175"/>
                  </a:ext>
                </a:extLst>
              </a:tr>
              <a:tr h="553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выплат ежемесячного денежного вознаграждения советникам директоров по воспитанию и взаимодействию с детскими общественными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объединениями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507,22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615,88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615,51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extLst>
                  <a:ext uri="{0D108BD9-81ED-4DB2-BD59-A6C34878D82A}">
                    <a16:rowId xmlns:a16="http://schemas.microsoft.com/office/drawing/2014/main" val="1574748110"/>
                  </a:ext>
                </a:extLst>
              </a:tr>
              <a:tr h="553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1 257,29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1 567,96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1 587,40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extLst>
                  <a:ext uri="{0D108BD9-81ED-4DB2-BD59-A6C34878D82A}">
                    <a16:rowId xmlns:a16="http://schemas.microsoft.com/office/drawing/2014/main" val="3271810306"/>
                  </a:ext>
                </a:extLst>
              </a:tr>
              <a:tr h="369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выплат ежемесячного денежного вознаграждения за классное руководство педагогическим работникам </a:t>
                      </a:r>
                      <a:r>
                        <a:rPr lang="ru-RU" sz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муницип.общеобразоват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организаций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10 453,80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26 173,50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26 087,70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621" marR="26621" marT="0" marB="0" anchor="ctr"/>
                </a:tc>
                <a:extLst>
                  <a:ext uri="{0D108BD9-81ED-4DB2-BD59-A6C34878D82A}">
                    <a16:rowId xmlns:a16="http://schemas.microsoft.com/office/drawing/2014/main" val="2977541749"/>
                  </a:ext>
                </a:extLst>
              </a:tr>
              <a:tr h="21535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НП "Семья"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«Семейные ценности и инфраструктура культуры»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15 321,32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1421328"/>
                  </a:ext>
                </a:extLst>
              </a:tr>
              <a:tr h="369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Модернизация муниципальных учреждений культурно-досугового типа в населенных пунктах с численностью до 500 тысяч человек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12 097,00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728525"/>
                  </a:ext>
                </a:extLst>
              </a:tr>
              <a:tr h="1845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Техническое оснащение муниципальных музеев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3 224,32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1231789"/>
                  </a:ext>
                </a:extLst>
              </a:tr>
              <a:tr h="18459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НП "Инфраструктура для жизни"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"Формирование комфортной городской среды"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6 781,30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6 474,53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6 547,13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8764555"/>
                  </a:ext>
                </a:extLst>
              </a:tr>
              <a:tr h="215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приоритетного проекта "Формирование комфортной городской среды"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6 781,30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6 474,53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6 547,13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32135077"/>
                  </a:ext>
                </a:extLst>
              </a:tr>
              <a:tr h="1856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"Жилье"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70 070,07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250 250,25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2831542"/>
                  </a:ext>
                </a:extLst>
              </a:tr>
              <a:tr h="18459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Финансовое обеспечение мероприятий по переселению граждан из аварийного жилищного фонда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70 070,07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250 250,25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5989127"/>
                  </a:ext>
                </a:extLst>
              </a:tr>
              <a:tr h="369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Региональный проект «Модернизация коммунальной инфраструктуры (Челябинская область)»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10 280,25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41 875,84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64 197,31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2313928"/>
                  </a:ext>
                </a:extLst>
              </a:tr>
              <a:tr h="3691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Реализация мероприятий по модернизации коммунальной инфраструктуры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10 280,25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41 875,84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64 197,31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363616"/>
                  </a:ext>
                </a:extLst>
              </a:tr>
              <a:tr h="18459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116 044,65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370 111,83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99 562,01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7183432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1000125" y="146050"/>
            <a:ext cx="8143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Доходы бюджета Усть-Катавского городского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округа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17251850"/>
              </p:ext>
            </p:extLst>
          </p:nvPr>
        </p:nvGraphicFramePr>
        <p:xfrm>
          <a:off x="1000124" y="1500174"/>
          <a:ext cx="7820347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2238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7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1000125" y="142852"/>
            <a:ext cx="8143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Собственные доходы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бюджета Усть-Катавского городского округа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3650364"/>
              </p:ext>
            </p:extLst>
          </p:nvPr>
        </p:nvGraphicFramePr>
        <p:xfrm>
          <a:off x="571472" y="1428736"/>
          <a:ext cx="7858180" cy="524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63214" y="2503302"/>
            <a:ext cx="708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+16,8%</a:t>
            </a:r>
            <a:endParaRPr lang="ru-RU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4581128"/>
            <a:ext cx="8787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+9,9%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4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1"/>
          <p:cNvSpPr>
            <a:spLocks noChangeArrowheads="1"/>
          </p:cNvSpPr>
          <p:nvPr/>
        </p:nvSpPr>
        <p:spPr bwMode="auto">
          <a:xfrm>
            <a:off x="1000125" y="142875"/>
            <a:ext cx="81438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Основные направления налоговой политики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Усть-Катавского городского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округа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1"/>
          <p:cNvSpPr>
            <a:spLocks noChangeArrowheads="1"/>
          </p:cNvSpPr>
          <p:nvPr/>
        </p:nvSpPr>
        <p:spPr bwMode="auto">
          <a:xfrm>
            <a:off x="142875" y="1000125"/>
            <a:ext cx="8786813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соответствии со статьёй 58 Бюджетного кодекса Российской Федерации 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2026-2028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годах норматив НДФЛ установлен: </a:t>
            </a: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Дифференцированный норматив отчислений в бюджет от акцизов на автомобильный и прямогонный бензин, дизельное топливо, исходя из протяженности автомобильных дорог общего пользования местного значения, которые учтены для расчетов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164,3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км. </a:t>
            </a: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1071538" y="1643050"/>
          <a:ext cx="678661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/>
          </p:nvPr>
        </p:nvGraphicFramePr>
        <p:xfrm>
          <a:off x="1071538" y="4714884"/>
          <a:ext cx="6786610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469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35038" y="150813"/>
            <a:ext cx="78518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42875" y="5546725"/>
            <a:ext cx="8786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61925" algn="l"/>
              </a:tabLst>
            </a:pP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072362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idx="1"/>
            <p:extLst/>
          </p:nvPr>
        </p:nvGraphicFramePr>
        <p:xfrm>
          <a:off x="0" y="1000103"/>
          <a:ext cx="9215470" cy="5910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5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8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8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8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86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61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 Cyr"/>
                        </a:rPr>
                        <a:t>Наименование доходного источника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smtClean="0">
                          <a:latin typeface="Times New Roman Cyr"/>
                        </a:rPr>
                        <a:t>Бюджет на 2025 год ( в редакции от 20.12.2024г.№171) в сопоставимых условиях</a:t>
                      </a:r>
                      <a:endParaRPr lang="ru-RU" sz="10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latin typeface="Times New Roman Cyr"/>
                        </a:rPr>
                        <a:t>Проект бюджета Усть-Катавского городского округа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3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 Cyr"/>
                        </a:rPr>
                        <a:t>2026 </a:t>
                      </a:r>
                      <a:r>
                        <a:rPr lang="ru-RU" sz="1000" b="0" i="0" u="none" strike="noStrike" dirty="0"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 Cyr"/>
                        </a:rPr>
                        <a:t>2027 </a:t>
                      </a:r>
                      <a:r>
                        <a:rPr lang="ru-RU" sz="1000" b="0" i="0" u="none" strike="noStrike" dirty="0"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 Cyr"/>
                        </a:rPr>
                        <a:t>2028 </a:t>
                      </a:r>
                      <a:r>
                        <a:rPr lang="ru-RU" sz="1000" b="0" i="0" u="none" strike="noStrike" dirty="0">
                          <a:latin typeface="Times New Roman Cyr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latin typeface="Times New Roman Cyr"/>
                        </a:rPr>
                        <a:t>Д О ХО Д Ы, В С Е Г 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1 738,6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2 041,9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2 077,6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1 731,4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spc="3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431,4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500,4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547,4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584,9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spc="3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Налоговые доходы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383,7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448,0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494,8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532, 0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Times New Roman Cyr"/>
                        </a:rPr>
                        <a:t>Налог на доходы физических лиц                                              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312,9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360,8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398,4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430, 2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34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Акцизы на автомобильный и прямогонный бензин, дизельное топливо, моторные масла для дизельных и (или) карбюраторных (инжекторных) двигателей, производимые на территории РФ 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11,7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12,7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17,6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18, 1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 Cyr"/>
                        </a:rPr>
                        <a:t>Налоги на совокупный доход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38,3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45, 2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48, 9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53, 3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FF0000"/>
                          </a:solidFill>
                          <a:latin typeface="Times New Roman Cyr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36, 0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43,5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47,1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51,3</a:t>
                      </a:r>
                      <a:endParaRPr lang="ru-RU" sz="1200" b="0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 Cyr"/>
                        </a:rPr>
                        <a:t>Единый сельскохозяйственный налог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0,0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0,0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0,0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0,0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 Cyr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2,3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1,7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1,8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2, 0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 Cyr"/>
                        </a:rPr>
                        <a:t>Налоги на имущество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16,6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19,4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19,5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19, 6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latin typeface="Times New Roman Cyr"/>
                        </a:rPr>
                        <a:t>Налог на имущество  физических лиц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7 ,0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8 ,9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8, 9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8, 9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latin typeface="Times New Roman Cyr"/>
                        </a:rPr>
                        <a:t>Земельный налог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9, 6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10,6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 Cyr"/>
                        </a:rPr>
                        <a:t>10, 7</a:t>
                      </a:r>
                      <a:endParaRPr lang="ru-RU" sz="1200" b="0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 Cyr"/>
                        </a:rPr>
                        <a:t>Государственная пошлина, всего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4,2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9,9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10, 8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spc="3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Неналоговые доходы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47,7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52,4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52,6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 Cyr"/>
                        </a:rPr>
                        <a:t>52, 8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14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Times New Roman Cyr"/>
                        </a:rPr>
                        <a:t>Доходы от </a:t>
                      </a:r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использования имущества, находящегося в </a:t>
                      </a:r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Times New Roman Cyr"/>
                        </a:rPr>
                        <a:t>государственной и муниципальной собственности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13, 7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12,0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12, 3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12, 6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 Cyr"/>
                        </a:rPr>
                        <a:t>Платежи при пользовании природными ресурсами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0,2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0, 06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0, 06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0, 06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714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FF0000"/>
                          </a:solidFill>
                          <a:latin typeface="Times New Roman Cyr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31,1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37, 2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37, 2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0000"/>
                          </a:solidFill>
                          <a:latin typeface="Times New Roman Cyr"/>
                        </a:rPr>
                        <a:t>37, 2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7144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latin typeface="Times New Roman Cyr"/>
                        </a:rPr>
                        <a:t>Доходы от продажи материальных и нематериальных</a:t>
                      </a:r>
                      <a:r>
                        <a:rPr lang="ru-RU" sz="1200" b="1" i="0" u="none" strike="noStrike" baseline="0" dirty="0" smtClean="0">
                          <a:latin typeface="Times New Roman Cyr"/>
                        </a:rPr>
                        <a:t> активов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1,0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1,0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1,0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0,9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 Cyr"/>
                        </a:rPr>
                        <a:t>Штрафы, санкции, возмещение ущерба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1,8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2,1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2 ,1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 Cyr"/>
                        </a:rPr>
                        <a:t>2,1</a:t>
                      </a:r>
                      <a:endParaRPr lang="ru-RU" sz="1200" b="1" i="0" u="none" strike="noStrike" dirty="0">
                        <a:latin typeface="Times New Roman Cyr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857224" y="214291"/>
            <a:ext cx="83582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Налоговые и неналоговые доходы бюджета (млн. руб.)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273118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1000125" y="219075"/>
            <a:ext cx="7929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Структура  налоговых и неналоговых доходов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,%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13123444"/>
              </p:ext>
            </p:extLst>
          </p:nvPr>
        </p:nvGraphicFramePr>
        <p:xfrm>
          <a:off x="323528" y="1052736"/>
          <a:ext cx="860616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66578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7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36525"/>
            <a:ext cx="873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935038" y="150813"/>
            <a:ext cx="785180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Структура межбюджетных трансфертов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(млн.руб.)</a:t>
            </a: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142875" y="5546725"/>
            <a:ext cx="8786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161925" algn="l"/>
              </a:tabLst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69488658"/>
              </p:ext>
            </p:extLst>
          </p:nvPr>
        </p:nvGraphicFramePr>
        <p:xfrm>
          <a:off x="395536" y="1214438"/>
          <a:ext cx="8208912" cy="4878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3327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22532</TotalTime>
  <Words>2678</Words>
  <Application>Microsoft Office PowerPoint</Application>
  <PresentationFormat>Экран (4:3)</PresentationFormat>
  <Paragraphs>564</Paragraphs>
  <Slides>31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2" baseType="lpstr">
      <vt:lpstr>Arial</vt:lpstr>
      <vt:lpstr>Arial Cyr</vt:lpstr>
      <vt:lpstr>Calibri</vt:lpstr>
      <vt:lpstr>Constantia</vt:lpstr>
      <vt:lpstr>Franklin Gothic Demi</vt:lpstr>
      <vt:lpstr>Times New Roman</vt:lpstr>
      <vt:lpstr>Times New Roman Cyr</vt:lpstr>
      <vt:lpstr>Wingdings</vt:lpstr>
      <vt:lpstr>Wingdings 2</vt:lpstr>
      <vt:lpstr>Поток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Усть-Катавского городского округа  на 2016 год для граждан</dc:title>
  <dc:creator>fin38u5</dc:creator>
  <cp:lastModifiedBy>Nevalenova</cp:lastModifiedBy>
  <cp:revision>1690</cp:revision>
  <cp:lastPrinted>2025-12-08T11:22:58Z</cp:lastPrinted>
  <dcterms:created xsi:type="dcterms:W3CDTF">2015-12-14T09:39:32Z</dcterms:created>
  <dcterms:modified xsi:type="dcterms:W3CDTF">2025-12-09T06:34:10Z</dcterms:modified>
</cp:coreProperties>
</file>